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3" r:id="rId4"/>
    <p:sldId id="290" r:id="rId5"/>
    <p:sldId id="275" r:id="rId6"/>
    <p:sldId id="276" r:id="rId7"/>
    <p:sldId id="277" r:id="rId8"/>
    <p:sldId id="282" r:id="rId9"/>
    <p:sldId id="283" r:id="rId10"/>
    <p:sldId id="279" r:id="rId11"/>
    <p:sldId id="286" r:id="rId12"/>
    <p:sldId id="257" r:id="rId13"/>
    <p:sldId id="288" r:id="rId14"/>
    <p:sldId id="271" r:id="rId15"/>
    <p:sldId id="287" r:id="rId16"/>
    <p:sldId id="284" r:id="rId17"/>
    <p:sldId id="289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18" autoAdjust="0"/>
    <p:restoredTop sz="56964" autoAdjust="0"/>
  </p:normalViewPr>
  <p:slideViewPr>
    <p:cSldViewPr snapToGrid="0">
      <p:cViewPr varScale="1">
        <p:scale>
          <a:sx n="51" d="100"/>
          <a:sy n="51" d="100"/>
        </p:scale>
        <p:origin x="2528" y="192"/>
      </p:cViewPr>
      <p:guideLst>
        <p:guide orient="horz" pos="2160"/>
        <p:guide pos="2880"/>
      </p:guideLst>
    </p:cSldViewPr>
  </p:slideViewPr>
  <p:notesTextViewPr>
    <p:cViewPr>
      <p:scale>
        <a:sx n="120" d="100"/>
        <a:sy n="1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image" Target="../media/image37.png"/><Relationship Id="rId2" Type="http://schemas.openxmlformats.org/officeDocument/2006/relationships/image" Target="../media/image3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image" Target="../media/image37.png"/><Relationship Id="rId2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105C7-4D8B-484C-8E2B-032AA5CFD562}" type="doc">
      <dgm:prSet loTypeId="urn:microsoft.com/office/officeart/2005/8/layout/hChevron3" loCatId="process" qsTypeId="urn:microsoft.com/office/officeart/2005/8/quickstyle/3d2" qsCatId="3D" csTypeId="urn:microsoft.com/office/officeart/2005/8/colors/accent1_2" csCatId="accent1" phldr="1"/>
      <dgm:spPr/>
    </dgm:pt>
    <dgm:pt modelId="{3B7AB956-D290-49AC-B0B4-F10F7DB1BD6A}">
      <dgm:prSet phldrT="[Text]" custT="1"/>
      <dgm:spPr/>
      <dgm:t>
        <a:bodyPr/>
        <a:lstStyle/>
        <a:p>
          <a:r>
            <a:rPr lang="nl-BE" sz="2800" dirty="0" smtClean="0"/>
            <a:t>Large</a:t>
          </a:r>
          <a:endParaRPr lang="it-IT" sz="2800" dirty="0"/>
        </a:p>
      </dgm:t>
    </dgm:pt>
    <dgm:pt modelId="{B8CA8FEB-EF6F-4EF7-935F-E64D99DC5E78}" type="parTrans" cxnId="{0F748AD5-63AA-456A-B7E4-68F7FA6DAE02}">
      <dgm:prSet/>
      <dgm:spPr/>
      <dgm:t>
        <a:bodyPr/>
        <a:lstStyle/>
        <a:p>
          <a:endParaRPr lang="it-IT"/>
        </a:p>
      </dgm:t>
    </dgm:pt>
    <dgm:pt modelId="{A8D03C9B-57B6-4984-949C-680C0D1B9692}" type="sibTrans" cxnId="{0F748AD5-63AA-456A-B7E4-68F7FA6DAE02}">
      <dgm:prSet/>
      <dgm:spPr/>
      <dgm:t>
        <a:bodyPr/>
        <a:lstStyle/>
        <a:p>
          <a:endParaRPr lang="it-IT"/>
        </a:p>
      </dgm:t>
    </dgm:pt>
    <dgm:pt modelId="{16E00F44-7C22-416C-917D-88B847B34627}">
      <dgm:prSet phldrT="[Text]" custT="1"/>
      <dgm:spPr/>
      <dgm:t>
        <a:bodyPr/>
        <a:lstStyle/>
        <a:p>
          <a:r>
            <a:rPr lang="nl-BE" sz="2800" dirty="0" smtClean="0"/>
            <a:t>Small </a:t>
          </a:r>
          <a:endParaRPr lang="it-IT" sz="2800" dirty="0"/>
        </a:p>
      </dgm:t>
    </dgm:pt>
    <dgm:pt modelId="{F512FC68-2D56-44CA-9CA0-F3FE4BD97672}" type="parTrans" cxnId="{726DE5BA-B833-49FD-AD7B-ACFAE20E1B3C}">
      <dgm:prSet/>
      <dgm:spPr/>
      <dgm:t>
        <a:bodyPr/>
        <a:lstStyle/>
        <a:p>
          <a:endParaRPr lang="it-IT"/>
        </a:p>
      </dgm:t>
    </dgm:pt>
    <dgm:pt modelId="{EA34EF41-700F-4879-AAC2-2B28A7CB7A58}" type="sibTrans" cxnId="{726DE5BA-B833-49FD-AD7B-ACFAE20E1B3C}">
      <dgm:prSet/>
      <dgm:spPr/>
      <dgm:t>
        <a:bodyPr/>
        <a:lstStyle/>
        <a:p>
          <a:endParaRPr lang="it-IT"/>
        </a:p>
      </dgm:t>
    </dgm:pt>
    <dgm:pt modelId="{D53144B2-96B9-4761-823E-74878D310E73}">
      <dgm:prSet phldrT="[Text]" custT="1"/>
      <dgm:spPr/>
      <dgm:t>
        <a:bodyPr/>
        <a:lstStyle/>
        <a:p>
          <a:r>
            <a:rPr lang="nl-BE" sz="2800" dirty="0" smtClean="0"/>
            <a:t>HVAC</a:t>
          </a:r>
          <a:endParaRPr lang="it-IT" sz="2800" dirty="0"/>
        </a:p>
      </dgm:t>
    </dgm:pt>
    <dgm:pt modelId="{59AEFAEB-2C2D-4E7A-B472-FB6FF648E507}" type="parTrans" cxnId="{A3BB3362-FEDB-4DA5-85E1-4FD02042CDE8}">
      <dgm:prSet/>
      <dgm:spPr/>
      <dgm:t>
        <a:bodyPr/>
        <a:lstStyle/>
        <a:p>
          <a:endParaRPr lang="it-IT"/>
        </a:p>
      </dgm:t>
    </dgm:pt>
    <dgm:pt modelId="{7743BF37-6D43-4D40-9E1A-D46EBCCFBA8B}" type="sibTrans" cxnId="{A3BB3362-FEDB-4DA5-85E1-4FD02042CDE8}">
      <dgm:prSet/>
      <dgm:spPr/>
      <dgm:t>
        <a:bodyPr/>
        <a:lstStyle/>
        <a:p>
          <a:endParaRPr lang="it-IT"/>
        </a:p>
      </dgm:t>
    </dgm:pt>
    <dgm:pt modelId="{6F20D3E8-8C76-4EDD-B4D1-B15175C93A6A}" type="pres">
      <dgm:prSet presAssocID="{90E105C7-4D8B-484C-8E2B-032AA5CFD562}" presName="Name0" presStyleCnt="0">
        <dgm:presLayoutVars>
          <dgm:dir/>
          <dgm:resizeHandles val="exact"/>
        </dgm:presLayoutVars>
      </dgm:prSet>
      <dgm:spPr/>
    </dgm:pt>
    <dgm:pt modelId="{02F3E23A-38C2-4F27-9A20-71CE763D171E}" type="pres">
      <dgm:prSet presAssocID="{3B7AB956-D290-49AC-B0B4-F10F7DB1BD6A}" presName="parTxOnly" presStyleLbl="node1" presStyleIdx="0" presStyleCnt="3" custScaleX="191177" custScaleY="66649" custLinFactNeighborX="-12778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32AEAC-624C-490D-AA9D-AD61DAC96E1E}" type="pres">
      <dgm:prSet presAssocID="{A8D03C9B-57B6-4984-949C-680C0D1B9692}" presName="parSpace" presStyleCnt="0"/>
      <dgm:spPr/>
    </dgm:pt>
    <dgm:pt modelId="{B298C9DD-7EC2-4E29-8A25-E771C39BF5D5}" type="pres">
      <dgm:prSet presAssocID="{16E00F44-7C22-416C-917D-88B847B34627}" presName="parTxOnly" presStyleLbl="node1" presStyleIdx="1" presStyleCnt="3" custScaleY="66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E8F13-FB00-41FE-9AC0-8719DC9EB739}" type="pres">
      <dgm:prSet presAssocID="{EA34EF41-700F-4879-AAC2-2B28A7CB7A58}" presName="parSpace" presStyleCnt="0"/>
      <dgm:spPr/>
    </dgm:pt>
    <dgm:pt modelId="{08733EFB-E0C9-4DC6-BAE9-D88E3F25F48C}" type="pres">
      <dgm:prSet presAssocID="{D53144B2-96B9-4761-823E-74878D310E73}" presName="parTxOnly" presStyleLbl="node1" presStyleIdx="2" presStyleCnt="3" custScaleY="66649" custLinFactNeighborX="-1277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D2D76F-DB2B-1C48-BA3B-AFFCC4C3347B}" type="presOf" srcId="{D53144B2-96B9-4761-823E-74878D310E73}" destId="{08733EFB-E0C9-4DC6-BAE9-D88E3F25F48C}" srcOrd="0" destOrd="0" presId="urn:microsoft.com/office/officeart/2005/8/layout/hChevron3"/>
    <dgm:cxn modelId="{BFDF9BC5-14E1-044D-B9AE-20B40D121AD5}" type="presOf" srcId="{90E105C7-4D8B-484C-8E2B-032AA5CFD562}" destId="{6F20D3E8-8C76-4EDD-B4D1-B15175C93A6A}" srcOrd="0" destOrd="0" presId="urn:microsoft.com/office/officeart/2005/8/layout/hChevron3"/>
    <dgm:cxn modelId="{18E989F2-7D8B-0546-87DD-402334452850}" type="presOf" srcId="{16E00F44-7C22-416C-917D-88B847B34627}" destId="{B298C9DD-7EC2-4E29-8A25-E771C39BF5D5}" srcOrd="0" destOrd="0" presId="urn:microsoft.com/office/officeart/2005/8/layout/hChevron3"/>
    <dgm:cxn modelId="{A3BB3362-FEDB-4DA5-85E1-4FD02042CDE8}" srcId="{90E105C7-4D8B-484C-8E2B-032AA5CFD562}" destId="{D53144B2-96B9-4761-823E-74878D310E73}" srcOrd="2" destOrd="0" parTransId="{59AEFAEB-2C2D-4E7A-B472-FB6FF648E507}" sibTransId="{7743BF37-6D43-4D40-9E1A-D46EBCCFBA8B}"/>
    <dgm:cxn modelId="{726DE5BA-B833-49FD-AD7B-ACFAE20E1B3C}" srcId="{90E105C7-4D8B-484C-8E2B-032AA5CFD562}" destId="{16E00F44-7C22-416C-917D-88B847B34627}" srcOrd="1" destOrd="0" parTransId="{F512FC68-2D56-44CA-9CA0-F3FE4BD97672}" sibTransId="{EA34EF41-700F-4879-AAC2-2B28A7CB7A58}"/>
    <dgm:cxn modelId="{0F748AD5-63AA-456A-B7E4-68F7FA6DAE02}" srcId="{90E105C7-4D8B-484C-8E2B-032AA5CFD562}" destId="{3B7AB956-D290-49AC-B0B4-F10F7DB1BD6A}" srcOrd="0" destOrd="0" parTransId="{B8CA8FEB-EF6F-4EF7-935F-E64D99DC5E78}" sibTransId="{A8D03C9B-57B6-4984-949C-680C0D1B9692}"/>
    <dgm:cxn modelId="{66E22C44-5CA3-7B4C-9AFD-5268459FCB18}" type="presOf" srcId="{3B7AB956-D290-49AC-B0B4-F10F7DB1BD6A}" destId="{02F3E23A-38C2-4F27-9A20-71CE763D171E}" srcOrd="0" destOrd="0" presId="urn:microsoft.com/office/officeart/2005/8/layout/hChevron3"/>
    <dgm:cxn modelId="{E80F98F9-7005-E44C-BD16-3BC34695DB77}" type="presParOf" srcId="{6F20D3E8-8C76-4EDD-B4D1-B15175C93A6A}" destId="{02F3E23A-38C2-4F27-9A20-71CE763D171E}" srcOrd="0" destOrd="0" presId="urn:microsoft.com/office/officeart/2005/8/layout/hChevron3"/>
    <dgm:cxn modelId="{E8F834C9-2F52-FE4D-85B2-F4824D7CCF4C}" type="presParOf" srcId="{6F20D3E8-8C76-4EDD-B4D1-B15175C93A6A}" destId="{9A32AEAC-624C-490D-AA9D-AD61DAC96E1E}" srcOrd="1" destOrd="0" presId="urn:microsoft.com/office/officeart/2005/8/layout/hChevron3"/>
    <dgm:cxn modelId="{030E1D1E-BF35-954F-AEBB-A6D1A25437B5}" type="presParOf" srcId="{6F20D3E8-8C76-4EDD-B4D1-B15175C93A6A}" destId="{B298C9DD-7EC2-4E29-8A25-E771C39BF5D5}" srcOrd="2" destOrd="0" presId="urn:microsoft.com/office/officeart/2005/8/layout/hChevron3"/>
    <dgm:cxn modelId="{CCCF31E5-6B24-BE4A-AFEE-37DF3629C0CB}" type="presParOf" srcId="{6F20D3E8-8C76-4EDD-B4D1-B15175C93A6A}" destId="{ABDE8F13-FB00-41FE-9AC0-8719DC9EB739}" srcOrd="3" destOrd="0" presId="urn:microsoft.com/office/officeart/2005/8/layout/hChevron3"/>
    <dgm:cxn modelId="{570D47B4-2143-1A41-83A5-C7D3E21E0433}" type="presParOf" srcId="{6F20D3E8-8C76-4EDD-B4D1-B15175C93A6A}" destId="{08733EFB-E0C9-4DC6-BAE9-D88E3F25F48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22BFA8-02C5-7E40-A49B-30632FE5996A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A67F00-C83F-8349-BE42-DA07CD1427F2}">
      <dgm:prSet phldrT="[Text]"/>
      <dgm:spPr/>
      <dgm:t>
        <a:bodyPr/>
        <a:lstStyle/>
        <a:p>
          <a:r>
            <a:rPr lang="en-US" dirty="0" smtClean="0"/>
            <a:t>Promote competiveness &amp; encourage innovation</a:t>
          </a:r>
          <a:endParaRPr lang="en-US" dirty="0"/>
        </a:p>
      </dgm:t>
    </dgm:pt>
    <dgm:pt modelId="{9A10AF00-82F1-4640-A3E5-FB7B21C62D7F}" type="parTrans" cxnId="{D2D6988E-4217-7545-8EDA-443E19357159}">
      <dgm:prSet/>
      <dgm:spPr/>
      <dgm:t>
        <a:bodyPr/>
        <a:lstStyle/>
        <a:p>
          <a:endParaRPr lang="en-US"/>
        </a:p>
      </dgm:t>
    </dgm:pt>
    <dgm:pt modelId="{73B9FFDC-F4CD-9248-BEA5-1A6CB71ED84C}" type="sibTrans" cxnId="{D2D6988E-4217-7545-8EDA-443E19357159}">
      <dgm:prSet/>
      <dgm:spPr/>
      <dgm:t>
        <a:bodyPr/>
        <a:lstStyle/>
        <a:p>
          <a:endParaRPr lang="en-US"/>
        </a:p>
      </dgm:t>
    </dgm:pt>
    <dgm:pt modelId="{DFCCB1C2-81E7-F84D-B58A-CCAFE04593FE}">
      <dgm:prSet phldrT="[Text]"/>
      <dgm:spPr/>
      <dgm:t>
        <a:bodyPr/>
        <a:lstStyle/>
        <a:p>
          <a:r>
            <a:rPr lang="en-US" dirty="0" smtClean="0"/>
            <a:t>Allow benchmarking of WEEE collection, logistics &amp; treatment services</a:t>
          </a:r>
          <a:endParaRPr lang="en-US" dirty="0"/>
        </a:p>
      </dgm:t>
    </dgm:pt>
    <dgm:pt modelId="{F01CCFA2-8033-7649-8638-F3550E217C9F}" type="parTrans" cxnId="{1F157C38-4DA9-F948-AFC2-62526AFC85CC}">
      <dgm:prSet/>
      <dgm:spPr/>
      <dgm:t>
        <a:bodyPr/>
        <a:lstStyle/>
        <a:p>
          <a:endParaRPr lang="en-US"/>
        </a:p>
      </dgm:t>
    </dgm:pt>
    <dgm:pt modelId="{23A68BE0-55E7-CD47-9C4C-C544B69C5264}" type="sibTrans" cxnId="{1F157C38-4DA9-F948-AFC2-62526AFC85CC}">
      <dgm:prSet/>
      <dgm:spPr/>
      <dgm:t>
        <a:bodyPr/>
        <a:lstStyle/>
        <a:p>
          <a:endParaRPr lang="en-US"/>
        </a:p>
      </dgm:t>
    </dgm:pt>
    <dgm:pt modelId="{D84CBDDE-C204-6645-BA42-EB7C6AB9D783}">
      <dgm:prSet phldrT="[Text]"/>
      <dgm:spPr/>
      <dgm:t>
        <a:bodyPr/>
        <a:lstStyle/>
        <a:p>
          <a:r>
            <a:rPr lang="en-US" dirty="0" smtClean="0"/>
            <a:t>Promote a common technical understanding</a:t>
          </a:r>
          <a:endParaRPr lang="en-US" dirty="0"/>
        </a:p>
      </dgm:t>
    </dgm:pt>
    <dgm:pt modelId="{661EE675-6870-9D47-9379-CE9E9D6BBC09}" type="parTrans" cxnId="{8C97CE3C-7C20-FB4C-A351-532690E00D31}">
      <dgm:prSet/>
      <dgm:spPr/>
      <dgm:t>
        <a:bodyPr/>
        <a:lstStyle/>
        <a:p>
          <a:endParaRPr lang="en-US"/>
        </a:p>
      </dgm:t>
    </dgm:pt>
    <dgm:pt modelId="{BC1F79DE-D195-ED45-8E80-53CFB8B76D3A}" type="sibTrans" cxnId="{8C97CE3C-7C20-FB4C-A351-532690E00D31}">
      <dgm:prSet/>
      <dgm:spPr/>
      <dgm:t>
        <a:bodyPr/>
        <a:lstStyle/>
        <a:p>
          <a:endParaRPr lang="en-US"/>
        </a:p>
      </dgm:t>
    </dgm:pt>
    <dgm:pt modelId="{8DE224E0-D584-FB45-90D7-45FF8DFF8B46}">
      <dgm:prSet/>
      <dgm:spPr/>
      <dgm:t>
        <a:bodyPr/>
        <a:lstStyle/>
        <a:p>
          <a:r>
            <a:rPr lang="en-US" dirty="0" smtClean="0"/>
            <a:t>Improve the environmental performance of the overall WEEE chain</a:t>
          </a:r>
          <a:endParaRPr lang="en-US" dirty="0"/>
        </a:p>
      </dgm:t>
    </dgm:pt>
    <dgm:pt modelId="{97BF4C5C-C857-6B4C-8DD6-8ACD3D6EFED6}" type="parTrans" cxnId="{FF748834-8D0B-FB4E-BF37-7D692377A629}">
      <dgm:prSet/>
      <dgm:spPr/>
      <dgm:t>
        <a:bodyPr/>
        <a:lstStyle/>
        <a:p>
          <a:endParaRPr lang="en-US"/>
        </a:p>
      </dgm:t>
    </dgm:pt>
    <dgm:pt modelId="{987A06AD-58C8-974D-8BFE-38188D4D7951}" type="sibTrans" cxnId="{FF748834-8D0B-FB4E-BF37-7D692377A629}">
      <dgm:prSet/>
      <dgm:spPr/>
      <dgm:t>
        <a:bodyPr/>
        <a:lstStyle/>
        <a:p>
          <a:endParaRPr lang="en-US"/>
        </a:p>
      </dgm:t>
    </dgm:pt>
    <dgm:pt modelId="{ECDD1E33-DCD8-904A-9A1E-450280D514A4}">
      <dgm:prSet/>
      <dgm:spPr/>
      <dgm:t>
        <a:bodyPr/>
        <a:lstStyle/>
        <a:p>
          <a:r>
            <a:rPr lang="en-US" dirty="0" smtClean="0"/>
            <a:t>Level the playing field for operators working in the WEEE field</a:t>
          </a:r>
          <a:endParaRPr lang="en-US" dirty="0"/>
        </a:p>
      </dgm:t>
    </dgm:pt>
    <dgm:pt modelId="{61CDCFA2-B1FF-4244-83D3-EF26C05073D3}" type="parTrans" cxnId="{0781C9D0-8BFE-174C-9AFF-5A51BEF5E998}">
      <dgm:prSet/>
      <dgm:spPr/>
      <dgm:t>
        <a:bodyPr/>
        <a:lstStyle/>
        <a:p>
          <a:endParaRPr lang="en-US"/>
        </a:p>
      </dgm:t>
    </dgm:pt>
    <dgm:pt modelId="{85138B6B-4FFE-844F-A2EB-558D5E00A27E}" type="sibTrans" cxnId="{0781C9D0-8BFE-174C-9AFF-5A51BEF5E998}">
      <dgm:prSet/>
      <dgm:spPr/>
      <dgm:t>
        <a:bodyPr/>
        <a:lstStyle/>
        <a:p>
          <a:endParaRPr lang="en-US"/>
        </a:p>
      </dgm:t>
    </dgm:pt>
    <dgm:pt modelId="{8DE2F67C-FCC2-6341-BC77-F89D0D9A74F3}" type="pres">
      <dgm:prSet presAssocID="{F122BFA8-02C5-7E40-A49B-30632FE5996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6F7E62-AF17-504F-A3ED-F08F60A75746}" type="pres">
      <dgm:prSet presAssocID="{4DA67F00-C83F-8349-BE42-DA07CD1427F2}" presName="comp" presStyleCnt="0"/>
      <dgm:spPr/>
    </dgm:pt>
    <dgm:pt modelId="{E88CBA65-CAB0-3740-8575-902763C5B434}" type="pres">
      <dgm:prSet presAssocID="{4DA67F00-C83F-8349-BE42-DA07CD1427F2}" presName="box" presStyleLbl="node1" presStyleIdx="0" presStyleCnt="5"/>
      <dgm:spPr/>
      <dgm:t>
        <a:bodyPr/>
        <a:lstStyle/>
        <a:p>
          <a:endParaRPr lang="en-US"/>
        </a:p>
      </dgm:t>
    </dgm:pt>
    <dgm:pt modelId="{D35F9361-5061-9E40-A895-9BCD222763BA}" type="pres">
      <dgm:prSet presAssocID="{4DA67F00-C83F-8349-BE42-DA07CD1427F2}" presName="img" presStyleLbl="fgImgPlace1" presStyleIdx="0" presStyleCnt="5" custScaleX="84263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B4C8E1E-1330-F341-A902-C84B56CDE3A3}" type="pres">
      <dgm:prSet presAssocID="{4DA67F00-C83F-8349-BE42-DA07CD1427F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13976-AB84-C04E-9BE9-47940AEB706D}" type="pres">
      <dgm:prSet presAssocID="{73B9FFDC-F4CD-9248-BEA5-1A6CB71ED84C}" presName="spacer" presStyleCnt="0"/>
      <dgm:spPr/>
    </dgm:pt>
    <dgm:pt modelId="{C0842A6A-32BA-8D4F-854B-D60E01D06AD8}" type="pres">
      <dgm:prSet presAssocID="{8DE224E0-D584-FB45-90D7-45FF8DFF8B46}" presName="comp" presStyleCnt="0"/>
      <dgm:spPr/>
    </dgm:pt>
    <dgm:pt modelId="{B86626B6-3ED6-D945-924F-B9AC7FE0DB82}" type="pres">
      <dgm:prSet presAssocID="{8DE224E0-D584-FB45-90D7-45FF8DFF8B46}" presName="box" presStyleLbl="node1" presStyleIdx="1" presStyleCnt="5"/>
      <dgm:spPr/>
      <dgm:t>
        <a:bodyPr/>
        <a:lstStyle/>
        <a:p>
          <a:endParaRPr lang="en-US"/>
        </a:p>
      </dgm:t>
    </dgm:pt>
    <dgm:pt modelId="{4B1A33A8-DBB2-764E-899C-096676B09FB7}" type="pres">
      <dgm:prSet presAssocID="{8DE224E0-D584-FB45-90D7-45FF8DFF8B46}" presName="img" presStyleLbl="fgImgPlace1" presStyleIdx="1" presStyleCnt="5" custScaleX="84263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69912F4-2FF6-0C42-A430-E833C9C58E07}" type="pres">
      <dgm:prSet presAssocID="{8DE224E0-D584-FB45-90D7-45FF8DFF8B46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1858F-6445-BC42-AAFF-1981C391B4DC}" type="pres">
      <dgm:prSet presAssocID="{987A06AD-58C8-974D-8BFE-38188D4D7951}" presName="spacer" presStyleCnt="0"/>
      <dgm:spPr/>
    </dgm:pt>
    <dgm:pt modelId="{C8CF96C9-098E-594A-B699-8BE3B0201BFB}" type="pres">
      <dgm:prSet presAssocID="{DFCCB1C2-81E7-F84D-B58A-CCAFE04593FE}" presName="comp" presStyleCnt="0"/>
      <dgm:spPr/>
    </dgm:pt>
    <dgm:pt modelId="{50A8B8A0-B175-6A42-A69B-5F60C60303F8}" type="pres">
      <dgm:prSet presAssocID="{DFCCB1C2-81E7-F84D-B58A-CCAFE04593FE}" presName="box" presStyleLbl="node1" presStyleIdx="2" presStyleCnt="5"/>
      <dgm:spPr/>
      <dgm:t>
        <a:bodyPr/>
        <a:lstStyle/>
        <a:p>
          <a:endParaRPr lang="en-US"/>
        </a:p>
      </dgm:t>
    </dgm:pt>
    <dgm:pt modelId="{13D6D5A7-C462-264F-B661-27C986190D8A}" type="pres">
      <dgm:prSet presAssocID="{DFCCB1C2-81E7-F84D-B58A-CCAFE04593FE}" presName="img" presStyleLbl="fgImgPlace1" presStyleIdx="2" presStyleCnt="5" custScaleX="84263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D6C7692-7BE9-904D-8443-F5BFEC796DF0}" type="pres">
      <dgm:prSet presAssocID="{DFCCB1C2-81E7-F84D-B58A-CCAFE04593F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C4486-51F4-ED40-9E8A-C4C0C35D9994}" type="pres">
      <dgm:prSet presAssocID="{23A68BE0-55E7-CD47-9C4C-C544B69C5264}" presName="spacer" presStyleCnt="0"/>
      <dgm:spPr/>
    </dgm:pt>
    <dgm:pt modelId="{9277DE2C-D7B6-9B45-B587-B6AF93E9FD69}" type="pres">
      <dgm:prSet presAssocID="{ECDD1E33-DCD8-904A-9A1E-450280D514A4}" presName="comp" presStyleCnt="0"/>
      <dgm:spPr/>
    </dgm:pt>
    <dgm:pt modelId="{72EC499D-0C67-B44F-8385-5FD00C455DEE}" type="pres">
      <dgm:prSet presAssocID="{ECDD1E33-DCD8-904A-9A1E-450280D514A4}" presName="box" presStyleLbl="node1" presStyleIdx="3" presStyleCnt="5"/>
      <dgm:spPr/>
      <dgm:t>
        <a:bodyPr/>
        <a:lstStyle/>
        <a:p>
          <a:endParaRPr lang="en-US"/>
        </a:p>
      </dgm:t>
    </dgm:pt>
    <dgm:pt modelId="{F731D8E6-2E3F-C949-ADC4-EE09450A5E41}" type="pres">
      <dgm:prSet presAssocID="{ECDD1E33-DCD8-904A-9A1E-450280D514A4}" presName="img" presStyleLbl="fgImgPlace1" presStyleIdx="3" presStyleCnt="5" custScaleX="84263"/>
      <dgm:spPr>
        <a:blipFill rotWithShape="1"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01FDDD1-3F4F-0641-AEBE-5AD57C34991E}" type="pres">
      <dgm:prSet presAssocID="{ECDD1E33-DCD8-904A-9A1E-450280D514A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94B03-2A53-904E-A212-74667CA067DA}" type="pres">
      <dgm:prSet presAssocID="{85138B6B-4FFE-844F-A2EB-558D5E00A27E}" presName="spacer" presStyleCnt="0"/>
      <dgm:spPr/>
    </dgm:pt>
    <dgm:pt modelId="{5BD20737-4B6D-C64D-917D-E49B0B4B73D1}" type="pres">
      <dgm:prSet presAssocID="{D84CBDDE-C204-6645-BA42-EB7C6AB9D783}" presName="comp" presStyleCnt="0"/>
      <dgm:spPr/>
    </dgm:pt>
    <dgm:pt modelId="{5AB0DB14-3047-F248-ABD1-0C8B67E3625C}" type="pres">
      <dgm:prSet presAssocID="{D84CBDDE-C204-6645-BA42-EB7C6AB9D783}" presName="box" presStyleLbl="node1" presStyleIdx="4" presStyleCnt="5"/>
      <dgm:spPr/>
      <dgm:t>
        <a:bodyPr/>
        <a:lstStyle/>
        <a:p>
          <a:endParaRPr lang="en-US"/>
        </a:p>
      </dgm:t>
    </dgm:pt>
    <dgm:pt modelId="{277450A2-0A40-1A45-AC54-4A2B33C71687}" type="pres">
      <dgm:prSet presAssocID="{D84CBDDE-C204-6645-BA42-EB7C6AB9D783}" presName="img" presStyleLbl="fgImgPlace1" presStyleIdx="4" presStyleCnt="5" custScaleX="84154"/>
      <dgm:spPr>
        <a:blipFill rotWithShape="1">
          <a:blip xmlns:r="http://schemas.openxmlformats.org/officeDocument/2006/relationships" r:embed="rId5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0A54F691-892B-6347-8295-C06AC4B4703E}" type="pres">
      <dgm:prSet presAssocID="{D84CBDDE-C204-6645-BA42-EB7C6AB9D78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D6988E-4217-7545-8EDA-443E19357159}" srcId="{F122BFA8-02C5-7E40-A49B-30632FE5996A}" destId="{4DA67F00-C83F-8349-BE42-DA07CD1427F2}" srcOrd="0" destOrd="0" parTransId="{9A10AF00-82F1-4640-A3E5-FB7B21C62D7F}" sibTransId="{73B9FFDC-F4CD-9248-BEA5-1A6CB71ED84C}"/>
    <dgm:cxn modelId="{0781C9D0-8BFE-174C-9AFF-5A51BEF5E998}" srcId="{F122BFA8-02C5-7E40-A49B-30632FE5996A}" destId="{ECDD1E33-DCD8-904A-9A1E-450280D514A4}" srcOrd="3" destOrd="0" parTransId="{61CDCFA2-B1FF-4244-83D3-EF26C05073D3}" sibTransId="{85138B6B-4FFE-844F-A2EB-558D5E00A27E}"/>
    <dgm:cxn modelId="{FF748834-8D0B-FB4E-BF37-7D692377A629}" srcId="{F122BFA8-02C5-7E40-A49B-30632FE5996A}" destId="{8DE224E0-D584-FB45-90D7-45FF8DFF8B46}" srcOrd="1" destOrd="0" parTransId="{97BF4C5C-C857-6B4C-8DD6-8ACD3D6EFED6}" sibTransId="{987A06AD-58C8-974D-8BFE-38188D4D7951}"/>
    <dgm:cxn modelId="{00CB4A7A-A403-3548-AB46-621718146D8C}" type="presOf" srcId="{ECDD1E33-DCD8-904A-9A1E-450280D514A4}" destId="{401FDDD1-3F4F-0641-AEBE-5AD57C34991E}" srcOrd="1" destOrd="0" presId="urn:microsoft.com/office/officeart/2005/8/layout/vList4"/>
    <dgm:cxn modelId="{4CC85BAF-8831-0E47-907E-215CCC6A6AB0}" type="presOf" srcId="{D84CBDDE-C204-6645-BA42-EB7C6AB9D783}" destId="{5AB0DB14-3047-F248-ABD1-0C8B67E3625C}" srcOrd="0" destOrd="0" presId="urn:microsoft.com/office/officeart/2005/8/layout/vList4"/>
    <dgm:cxn modelId="{BE488258-1477-6244-9211-A5B21D1ABCF1}" type="presOf" srcId="{8DE224E0-D584-FB45-90D7-45FF8DFF8B46}" destId="{669912F4-2FF6-0C42-A430-E833C9C58E07}" srcOrd="1" destOrd="0" presId="urn:microsoft.com/office/officeart/2005/8/layout/vList4"/>
    <dgm:cxn modelId="{8FA50424-6383-EF45-AB95-F3092D3C2103}" type="presOf" srcId="{DFCCB1C2-81E7-F84D-B58A-CCAFE04593FE}" destId="{50A8B8A0-B175-6A42-A69B-5F60C60303F8}" srcOrd="0" destOrd="0" presId="urn:microsoft.com/office/officeart/2005/8/layout/vList4"/>
    <dgm:cxn modelId="{EF86AC6D-A605-5E4E-899F-607F6C39B3BB}" type="presOf" srcId="{ECDD1E33-DCD8-904A-9A1E-450280D514A4}" destId="{72EC499D-0C67-B44F-8385-5FD00C455DEE}" srcOrd="0" destOrd="0" presId="urn:microsoft.com/office/officeart/2005/8/layout/vList4"/>
    <dgm:cxn modelId="{C256F5D9-DA99-2A48-9FC1-1C46DA93DBA5}" type="presOf" srcId="{D84CBDDE-C204-6645-BA42-EB7C6AB9D783}" destId="{0A54F691-892B-6347-8295-C06AC4B4703E}" srcOrd="1" destOrd="0" presId="urn:microsoft.com/office/officeart/2005/8/layout/vList4"/>
    <dgm:cxn modelId="{B51D1498-7FC4-FE49-B61B-FF313C1E7C79}" type="presOf" srcId="{F122BFA8-02C5-7E40-A49B-30632FE5996A}" destId="{8DE2F67C-FCC2-6341-BC77-F89D0D9A74F3}" srcOrd="0" destOrd="0" presId="urn:microsoft.com/office/officeart/2005/8/layout/vList4"/>
    <dgm:cxn modelId="{3B2B2A9A-5FE8-D14B-AFAC-9201802AE54A}" type="presOf" srcId="{4DA67F00-C83F-8349-BE42-DA07CD1427F2}" destId="{3B4C8E1E-1330-F341-A902-C84B56CDE3A3}" srcOrd="1" destOrd="0" presId="urn:microsoft.com/office/officeart/2005/8/layout/vList4"/>
    <dgm:cxn modelId="{4E045EB4-26AC-6040-A4D4-86859FC8C477}" type="presOf" srcId="{4DA67F00-C83F-8349-BE42-DA07CD1427F2}" destId="{E88CBA65-CAB0-3740-8575-902763C5B434}" srcOrd="0" destOrd="0" presId="urn:microsoft.com/office/officeart/2005/8/layout/vList4"/>
    <dgm:cxn modelId="{9BBEA8C8-1989-B54F-AE8F-F0A6B83099B1}" type="presOf" srcId="{DFCCB1C2-81E7-F84D-B58A-CCAFE04593FE}" destId="{2D6C7692-7BE9-904D-8443-F5BFEC796DF0}" srcOrd="1" destOrd="0" presId="urn:microsoft.com/office/officeart/2005/8/layout/vList4"/>
    <dgm:cxn modelId="{1F157C38-4DA9-F948-AFC2-62526AFC85CC}" srcId="{F122BFA8-02C5-7E40-A49B-30632FE5996A}" destId="{DFCCB1C2-81E7-F84D-B58A-CCAFE04593FE}" srcOrd="2" destOrd="0" parTransId="{F01CCFA2-8033-7649-8638-F3550E217C9F}" sibTransId="{23A68BE0-55E7-CD47-9C4C-C544B69C5264}"/>
    <dgm:cxn modelId="{8C97CE3C-7C20-FB4C-A351-532690E00D31}" srcId="{F122BFA8-02C5-7E40-A49B-30632FE5996A}" destId="{D84CBDDE-C204-6645-BA42-EB7C6AB9D783}" srcOrd="4" destOrd="0" parTransId="{661EE675-6870-9D47-9379-CE9E9D6BBC09}" sibTransId="{BC1F79DE-D195-ED45-8E80-53CFB8B76D3A}"/>
    <dgm:cxn modelId="{B85DCB80-1979-3A4F-B4A2-BC70A41A5E18}" type="presOf" srcId="{8DE224E0-D584-FB45-90D7-45FF8DFF8B46}" destId="{B86626B6-3ED6-D945-924F-B9AC7FE0DB82}" srcOrd="0" destOrd="0" presId="urn:microsoft.com/office/officeart/2005/8/layout/vList4"/>
    <dgm:cxn modelId="{44469C3A-6222-644C-B01D-CF0D055A2565}" type="presParOf" srcId="{8DE2F67C-FCC2-6341-BC77-F89D0D9A74F3}" destId="{316F7E62-AF17-504F-A3ED-F08F60A75746}" srcOrd="0" destOrd="0" presId="urn:microsoft.com/office/officeart/2005/8/layout/vList4"/>
    <dgm:cxn modelId="{7A3899ED-5F56-854B-B597-D7BD4E2C108A}" type="presParOf" srcId="{316F7E62-AF17-504F-A3ED-F08F60A75746}" destId="{E88CBA65-CAB0-3740-8575-902763C5B434}" srcOrd="0" destOrd="0" presId="urn:microsoft.com/office/officeart/2005/8/layout/vList4"/>
    <dgm:cxn modelId="{7BDB93F6-EBF1-0E48-A196-A37375991319}" type="presParOf" srcId="{316F7E62-AF17-504F-A3ED-F08F60A75746}" destId="{D35F9361-5061-9E40-A895-9BCD222763BA}" srcOrd="1" destOrd="0" presId="urn:microsoft.com/office/officeart/2005/8/layout/vList4"/>
    <dgm:cxn modelId="{D829F39A-1731-C745-B374-31649BA73AD5}" type="presParOf" srcId="{316F7E62-AF17-504F-A3ED-F08F60A75746}" destId="{3B4C8E1E-1330-F341-A902-C84B56CDE3A3}" srcOrd="2" destOrd="0" presId="urn:microsoft.com/office/officeart/2005/8/layout/vList4"/>
    <dgm:cxn modelId="{0B2B4A0A-A7F1-174E-8D06-856CF95D85B6}" type="presParOf" srcId="{8DE2F67C-FCC2-6341-BC77-F89D0D9A74F3}" destId="{4D313976-AB84-C04E-9BE9-47940AEB706D}" srcOrd="1" destOrd="0" presId="urn:microsoft.com/office/officeart/2005/8/layout/vList4"/>
    <dgm:cxn modelId="{4DD7A4D9-6A13-E441-A137-A47908DE0B08}" type="presParOf" srcId="{8DE2F67C-FCC2-6341-BC77-F89D0D9A74F3}" destId="{C0842A6A-32BA-8D4F-854B-D60E01D06AD8}" srcOrd="2" destOrd="0" presId="urn:microsoft.com/office/officeart/2005/8/layout/vList4"/>
    <dgm:cxn modelId="{255E2D27-B234-FF4A-850B-555CB4EDD2BB}" type="presParOf" srcId="{C0842A6A-32BA-8D4F-854B-D60E01D06AD8}" destId="{B86626B6-3ED6-D945-924F-B9AC7FE0DB82}" srcOrd="0" destOrd="0" presId="urn:microsoft.com/office/officeart/2005/8/layout/vList4"/>
    <dgm:cxn modelId="{9607D074-779F-D94E-89B9-5CEF3A9989D2}" type="presParOf" srcId="{C0842A6A-32BA-8D4F-854B-D60E01D06AD8}" destId="{4B1A33A8-DBB2-764E-899C-096676B09FB7}" srcOrd="1" destOrd="0" presId="urn:microsoft.com/office/officeart/2005/8/layout/vList4"/>
    <dgm:cxn modelId="{7A56A664-349C-FB40-B860-03780FA90DB2}" type="presParOf" srcId="{C0842A6A-32BA-8D4F-854B-D60E01D06AD8}" destId="{669912F4-2FF6-0C42-A430-E833C9C58E07}" srcOrd="2" destOrd="0" presId="urn:microsoft.com/office/officeart/2005/8/layout/vList4"/>
    <dgm:cxn modelId="{FE1CBD80-4BEE-8841-99B0-5507A57B3C19}" type="presParOf" srcId="{8DE2F67C-FCC2-6341-BC77-F89D0D9A74F3}" destId="{84E1858F-6445-BC42-AAFF-1981C391B4DC}" srcOrd="3" destOrd="0" presId="urn:microsoft.com/office/officeart/2005/8/layout/vList4"/>
    <dgm:cxn modelId="{BBCD71AA-E65D-3F45-9AE8-D8FA6753485F}" type="presParOf" srcId="{8DE2F67C-FCC2-6341-BC77-F89D0D9A74F3}" destId="{C8CF96C9-098E-594A-B699-8BE3B0201BFB}" srcOrd="4" destOrd="0" presId="urn:microsoft.com/office/officeart/2005/8/layout/vList4"/>
    <dgm:cxn modelId="{40DE03AF-733B-6E42-9BAF-7AFE4E15EDBD}" type="presParOf" srcId="{C8CF96C9-098E-594A-B699-8BE3B0201BFB}" destId="{50A8B8A0-B175-6A42-A69B-5F60C60303F8}" srcOrd="0" destOrd="0" presId="urn:microsoft.com/office/officeart/2005/8/layout/vList4"/>
    <dgm:cxn modelId="{158DE4D9-C7EB-CE43-BAEF-0E9F5355A8F4}" type="presParOf" srcId="{C8CF96C9-098E-594A-B699-8BE3B0201BFB}" destId="{13D6D5A7-C462-264F-B661-27C986190D8A}" srcOrd="1" destOrd="0" presId="urn:microsoft.com/office/officeart/2005/8/layout/vList4"/>
    <dgm:cxn modelId="{9C09E9BF-B76A-9D41-906D-02244CA7167E}" type="presParOf" srcId="{C8CF96C9-098E-594A-B699-8BE3B0201BFB}" destId="{2D6C7692-7BE9-904D-8443-F5BFEC796DF0}" srcOrd="2" destOrd="0" presId="urn:microsoft.com/office/officeart/2005/8/layout/vList4"/>
    <dgm:cxn modelId="{7EF0E8D3-DA1D-A744-9E22-411E0F30DCC8}" type="presParOf" srcId="{8DE2F67C-FCC2-6341-BC77-F89D0D9A74F3}" destId="{7F7C4486-51F4-ED40-9E8A-C4C0C35D9994}" srcOrd="5" destOrd="0" presId="urn:microsoft.com/office/officeart/2005/8/layout/vList4"/>
    <dgm:cxn modelId="{A4C076EE-0EE6-F445-B01B-4CC683492266}" type="presParOf" srcId="{8DE2F67C-FCC2-6341-BC77-F89D0D9A74F3}" destId="{9277DE2C-D7B6-9B45-B587-B6AF93E9FD69}" srcOrd="6" destOrd="0" presId="urn:microsoft.com/office/officeart/2005/8/layout/vList4"/>
    <dgm:cxn modelId="{27E1BB6F-95E1-0048-AE10-E71C32F3268B}" type="presParOf" srcId="{9277DE2C-D7B6-9B45-B587-B6AF93E9FD69}" destId="{72EC499D-0C67-B44F-8385-5FD00C455DEE}" srcOrd="0" destOrd="0" presId="urn:microsoft.com/office/officeart/2005/8/layout/vList4"/>
    <dgm:cxn modelId="{6925B0A5-3EA8-9640-9703-09728440DD69}" type="presParOf" srcId="{9277DE2C-D7B6-9B45-B587-B6AF93E9FD69}" destId="{F731D8E6-2E3F-C949-ADC4-EE09450A5E41}" srcOrd="1" destOrd="0" presId="urn:microsoft.com/office/officeart/2005/8/layout/vList4"/>
    <dgm:cxn modelId="{3CA64A33-6D01-504F-9270-EC80EC6D0E80}" type="presParOf" srcId="{9277DE2C-D7B6-9B45-B587-B6AF93E9FD69}" destId="{401FDDD1-3F4F-0641-AEBE-5AD57C34991E}" srcOrd="2" destOrd="0" presId="urn:microsoft.com/office/officeart/2005/8/layout/vList4"/>
    <dgm:cxn modelId="{65ED544B-8967-8D44-9951-40D6AA4881BC}" type="presParOf" srcId="{8DE2F67C-FCC2-6341-BC77-F89D0D9A74F3}" destId="{04694B03-2A53-904E-A212-74667CA067DA}" srcOrd="7" destOrd="0" presId="urn:microsoft.com/office/officeart/2005/8/layout/vList4"/>
    <dgm:cxn modelId="{83F7FC13-EC8C-2145-88F0-F3289E1B3B9B}" type="presParOf" srcId="{8DE2F67C-FCC2-6341-BC77-F89D0D9A74F3}" destId="{5BD20737-4B6D-C64D-917D-E49B0B4B73D1}" srcOrd="8" destOrd="0" presId="urn:microsoft.com/office/officeart/2005/8/layout/vList4"/>
    <dgm:cxn modelId="{DAB5FF1B-6B20-DC47-BF25-403969A36638}" type="presParOf" srcId="{5BD20737-4B6D-C64D-917D-E49B0B4B73D1}" destId="{5AB0DB14-3047-F248-ABD1-0C8B67E3625C}" srcOrd="0" destOrd="0" presId="urn:microsoft.com/office/officeart/2005/8/layout/vList4"/>
    <dgm:cxn modelId="{9EA4779D-ECFB-BA42-8F5C-C95144BDF5BD}" type="presParOf" srcId="{5BD20737-4B6D-C64D-917D-E49B0B4B73D1}" destId="{277450A2-0A40-1A45-AC54-4A2B33C71687}" srcOrd="1" destOrd="0" presId="urn:microsoft.com/office/officeart/2005/8/layout/vList4"/>
    <dgm:cxn modelId="{F448329F-CD40-3547-ABF4-704359C3049E}" type="presParOf" srcId="{5BD20737-4B6D-C64D-917D-E49B0B4B73D1}" destId="{0A54F691-892B-6347-8295-C06AC4B470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3E23A-38C2-4F27-9A20-71CE763D171E}">
      <dsp:nvSpPr>
        <dsp:cNvPr id="0" name=""/>
        <dsp:cNvSpPr/>
      </dsp:nvSpPr>
      <dsp:spPr>
        <a:xfrm>
          <a:off x="0" y="77316"/>
          <a:ext cx="4316328" cy="60191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Large</a:t>
          </a:r>
          <a:endParaRPr lang="it-IT" sz="2800" kern="1200" dirty="0"/>
        </a:p>
      </dsp:txBody>
      <dsp:txXfrm>
        <a:off x="0" y="77316"/>
        <a:ext cx="4165850" cy="601911"/>
      </dsp:txXfrm>
    </dsp:sp>
    <dsp:sp modelId="{B298C9DD-7EC2-4E29-8A25-E771C39BF5D5}">
      <dsp:nvSpPr>
        <dsp:cNvPr id="0" name=""/>
        <dsp:cNvSpPr/>
      </dsp:nvSpPr>
      <dsp:spPr>
        <a:xfrm>
          <a:off x="3866010" y="77316"/>
          <a:ext cx="2257765" cy="6019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Small </a:t>
          </a:r>
          <a:endParaRPr lang="it-IT" sz="2800" kern="1200" dirty="0"/>
        </a:p>
      </dsp:txBody>
      <dsp:txXfrm>
        <a:off x="4166966" y="77316"/>
        <a:ext cx="1655854" cy="601911"/>
      </dsp:txXfrm>
    </dsp:sp>
    <dsp:sp modelId="{08733EFB-E0C9-4DC6-BAE9-D88E3F25F48C}">
      <dsp:nvSpPr>
        <dsp:cNvPr id="0" name=""/>
        <dsp:cNvSpPr/>
      </dsp:nvSpPr>
      <dsp:spPr>
        <a:xfrm>
          <a:off x="5614523" y="77316"/>
          <a:ext cx="2257765" cy="6019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HVAC</a:t>
          </a:r>
          <a:endParaRPr lang="it-IT" sz="2800" kern="1200" dirty="0"/>
        </a:p>
      </dsp:txBody>
      <dsp:txXfrm>
        <a:off x="5915479" y="77316"/>
        <a:ext cx="1655854" cy="601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CBA65-CAB0-3740-8575-902763C5B434}">
      <dsp:nvSpPr>
        <dsp:cNvPr id="0" name=""/>
        <dsp:cNvSpPr/>
      </dsp:nvSpPr>
      <dsp:spPr>
        <a:xfrm>
          <a:off x="0" y="0"/>
          <a:ext cx="7476572" cy="936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Promote competiveness &amp; encourage innovation</a:t>
          </a:r>
          <a:endParaRPr lang="en-US" sz="2600" kern="1200" dirty="0"/>
        </a:p>
      </dsp:txBody>
      <dsp:txXfrm>
        <a:off x="1588964" y="0"/>
        <a:ext cx="5887607" cy="936498"/>
      </dsp:txXfrm>
    </dsp:sp>
    <dsp:sp modelId="{D35F9361-5061-9E40-A895-9BCD222763BA}">
      <dsp:nvSpPr>
        <dsp:cNvPr id="0" name=""/>
        <dsp:cNvSpPr/>
      </dsp:nvSpPr>
      <dsp:spPr>
        <a:xfrm>
          <a:off x="211308" y="93649"/>
          <a:ext cx="1259996" cy="7491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6626B6-3ED6-D945-924F-B9AC7FE0DB82}">
      <dsp:nvSpPr>
        <dsp:cNvPr id="0" name=""/>
        <dsp:cNvSpPr/>
      </dsp:nvSpPr>
      <dsp:spPr>
        <a:xfrm>
          <a:off x="0" y="1030147"/>
          <a:ext cx="7476572" cy="936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Improve the environmental performance of the overall WEEE chain</a:t>
          </a:r>
          <a:endParaRPr lang="en-US" sz="2600" kern="1200" dirty="0"/>
        </a:p>
      </dsp:txBody>
      <dsp:txXfrm>
        <a:off x="1588964" y="1030147"/>
        <a:ext cx="5887607" cy="936498"/>
      </dsp:txXfrm>
    </dsp:sp>
    <dsp:sp modelId="{4B1A33A8-DBB2-764E-899C-096676B09FB7}">
      <dsp:nvSpPr>
        <dsp:cNvPr id="0" name=""/>
        <dsp:cNvSpPr/>
      </dsp:nvSpPr>
      <dsp:spPr>
        <a:xfrm>
          <a:off x="211308" y="1123797"/>
          <a:ext cx="1259996" cy="7491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A8B8A0-B175-6A42-A69B-5F60C60303F8}">
      <dsp:nvSpPr>
        <dsp:cNvPr id="0" name=""/>
        <dsp:cNvSpPr/>
      </dsp:nvSpPr>
      <dsp:spPr>
        <a:xfrm>
          <a:off x="0" y="2060295"/>
          <a:ext cx="7476572" cy="936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Allow benchmarking of WEEE collection, logistics &amp; treatment services</a:t>
          </a:r>
          <a:endParaRPr lang="en-US" sz="2600" kern="1200" dirty="0"/>
        </a:p>
      </dsp:txBody>
      <dsp:txXfrm>
        <a:off x="1588964" y="2060295"/>
        <a:ext cx="5887607" cy="936498"/>
      </dsp:txXfrm>
    </dsp:sp>
    <dsp:sp modelId="{13D6D5A7-C462-264F-B661-27C986190D8A}">
      <dsp:nvSpPr>
        <dsp:cNvPr id="0" name=""/>
        <dsp:cNvSpPr/>
      </dsp:nvSpPr>
      <dsp:spPr>
        <a:xfrm>
          <a:off x="211308" y="2153945"/>
          <a:ext cx="1259996" cy="7491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EC499D-0C67-B44F-8385-5FD00C455DEE}">
      <dsp:nvSpPr>
        <dsp:cNvPr id="0" name=""/>
        <dsp:cNvSpPr/>
      </dsp:nvSpPr>
      <dsp:spPr>
        <a:xfrm>
          <a:off x="0" y="3090443"/>
          <a:ext cx="7476572" cy="936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Level the playing field for operators working in the WEEE field</a:t>
          </a:r>
          <a:endParaRPr lang="en-US" sz="2600" kern="1200" dirty="0"/>
        </a:p>
      </dsp:txBody>
      <dsp:txXfrm>
        <a:off x="1588964" y="3090443"/>
        <a:ext cx="5887607" cy="936498"/>
      </dsp:txXfrm>
    </dsp:sp>
    <dsp:sp modelId="{F731D8E6-2E3F-C949-ADC4-EE09450A5E41}">
      <dsp:nvSpPr>
        <dsp:cNvPr id="0" name=""/>
        <dsp:cNvSpPr/>
      </dsp:nvSpPr>
      <dsp:spPr>
        <a:xfrm>
          <a:off x="211308" y="3184093"/>
          <a:ext cx="1259996" cy="7491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B0DB14-3047-F248-ABD1-0C8B67E3625C}">
      <dsp:nvSpPr>
        <dsp:cNvPr id="0" name=""/>
        <dsp:cNvSpPr/>
      </dsp:nvSpPr>
      <dsp:spPr>
        <a:xfrm>
          <a:off x="0" y="4120591"/>
          <a:ext cx="7476572" cy="936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Promote a common technical understanding</a:t>
          </a:r>
          <a:endParaRPr lang="en-US" sz="2600" kern="1200" dirty="0"/>
        </a:p>
      </dsp:txBody>
      <dsp:txXfrm>
        <a:off x="1588964" y="4120591"/>
        <a:ext cx="5887607" cy="936498"/>
      </dsp:txXfrm>
    </dsp:sp>
    <dsp:sp modelId="{277450A2-0A40-1A45-AC54-4A2B33C71687}">
      <dsp:nvSpPr>
        <dsp:cNvPr id="0" name=""/>
        <dsp:cNvSpPr/>
      </dsp:nvSpPr>
      <dsp:spPr>
        <a:xfrm>
          <a:off x="212123" y="4214241"/>
          <a:ext cx="1258366" cy="7491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C5141-A111-4F3B-8F29-790D0FE81CB9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35C81-84A1-4BD1-9D56-065DA2C11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917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5C81-84A1-4BD1-9D56-065DA2C11B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24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5C81-84A1-4BD1-9D56-065DA2C11B6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171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5C81-84A1-4BD1-9D56-065DA2C11B6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98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	</a:t>
            </a:r>
          </a:p>
          <a:p>
            <a:pPr lvl="1"/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5C81-84A1-4BD1-9D56-065DA2C11B6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03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5C81-84A1-4BD1-9D56-065DA2C11B6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429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5C81-84A1-4BD1-9D56-065DA2C11B6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9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5C81-84A1-4BD1-9D56-065DA2C11B6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31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5C81-84A1-4BD1-9D56-065DA2C11B6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054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5C81-84A1-4BD1-9D56-065DA2C11B6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508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5C81-84A1-4BD1-9D56-065DA2C11B6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6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5C81-84A1-4BD1-9D56-065DA2C11B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81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5C81-84A1-4BD1-9D56-065DA2C11B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59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5C81-84A1-4BD1-9D56-065DA2C11B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846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5C81-84A1-4BD1-9D56-065DA2C11B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9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fgdgfdgfd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1E40B-2013-4184-89C7-E31D3E76CE68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76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5C81-84A1-4BD1-9D56-065DA2C11B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39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CECED Direct </a:t>
            </a:r>
            <a:r>
              <a:rPr lang="fr-FR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</a:t>
            </a:r>
            <a:r>
              <a:rPr lang="fr-FR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fr-FR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Arçelik</a:t>
            </a:r>
            <a:r>
              <a:rPr lang="fr-FR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Ariston</a:t>
            </a:r>
            <a:r>
              <a:rPr lang="fr-FR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Thermo Group, BSH Bosch </a:t>
            </a:r>
            <a:r>
              <a:rPr lang="fr-FR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</a:t>
            </a:r>
            <a:r>
              <a:rPr lang="fr-FR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Siemens </a:t>
            </a:r>
            <a:r>
              <a:rPr lang="fr-FR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Hausgeräte</a:t>
            </a:r>
            <a:r>
              <a:rPr lang="fr-FR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GmbH</a:t>
            </a:r>
            <a:r>
              <a:rPr lang="fr-FR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Candy Group, </a:t>
            </a:r>
            <a:r>
              <a:rPr lang="fr-FR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Daikin</a:t>
            </a:r>
            <a:r>
              <a:rPr lang="fr-FR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Europe, </a:t>
            </a:r>
            <a:r>
              <a:rPr lang="fr-FR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De’Longhi</a:t>
            </a:r>
            <a:r>
              <a:rPr lang="fr-FR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AB Electrolux, </a:t>
            </a:r>
            <a:r>
              <a:rPr lang="fr-FR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Gorenje</a:t>
            </a:r>
            <a:r>
              <a:rPr lang="fr-FR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Indesit</a:t>
            </a:r>
            <a:r>
              <a:rPr lang="fr-FR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Company</a:t>
            </a:r>
            <a:r>
              <a:rPr lang="fr-FR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LG </a:t>
            </a:r>
            <a:r>
              <a:rPr lang="fr-FR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Electronics</a:t>
            </a:r>
            <a:r>
              <a:rPr lang="fr-FR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Europe, </a:t>
            </a:r>
            <a:r>
              <a:rPr lang="fr-FR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Liebherr</a:t>
            </a:r>
            <a:r>
              <a:rPr lang="fr-FR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Hausgeräte</a:t>
            </a:r>
            <a:r>
              <a:rPr lang="fr-FR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Miele &amp; Cie. </a:t>
            </a:r>
            <a:r>
              <a:rPr lang="fr-FR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GmbH</a:t>
            </a:r>
            <a:r>
              <a:rPr lang="fr-FR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Co., Philips, Samsung, Groupe SEB, </a:t>
            </a:r>
            <a:r>
              <a:rPr lang="fr-FR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Vorwerk</a:t>
            </a:r>
            <a:r>
              <a:rPr lang="fr-FR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Whirlpool Europe. </a:t>
            </a:r>
            <a:endParaRPr lang="en-GB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5C81-84A1-4BD1-9D56-065DA2C11B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07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CECED’s member Associations cover the following countries: Austria, Belgium, Bulgaria, Czech Republic, Denmark, France, Germany, Greece, Hungary, Italy, Netherlands, Norway, Poland, Portugal, Romania, Russia, Slovakia, Spain, Sweden, Switzerland, Turkey and the United Kingdom.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5C81-84A1-4BD1-9D56-065DA2C11B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45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58800"/>
            <a:ext cx="9144000" cy="792000"/>
          </a:xfrm>
        </p:spPr>
        <p:txBody>
          <a:bodyPr anchor="t" anchorCtr="0">
            <a:normAutofit/>
          </a:bodyPr>
          <a:lstStyle>
            <a:lvl1pPr algn="ctr">
              <a:defRPr sz="3200" b="1"/>
            </a:lvl1pPr>
          </a:lstStyle>
          <a:p>
            <a:r>
              <a:rPr lang="es-E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86800"/>
            <a:ext cx="9144000" cy="792000"/>
          </a:xfrm>
        </p:spPr>
        <p:txBody>
          <a:bodyPr/>
          <a:lstStyle>
            <a:lvl1pPr marL="0" indent="0" algn="ctr">
              <a:buNone/>
              <a:defRPr sz="2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noProof="0" smtClean="0"/>
              <a:t>Click to edit Master subtitle style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00" y="763200"/>
            <a:ext cx="1274400" cy="17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0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50000"/>
            <a:ext cx="239673" cy="24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00" y="216000"/>
            <a:ext cx="720000" cy="9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4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Smalle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1500"/>
              </a:spcAft>
              <a:buNone/>
              <a:defRPr sz="1800"/>
            </a:lvl1pPr>
          </a:lstStyle>
          <a:p>
            <a:pPr lvl="0"/>
            <a:r>
              <a:rPr lang="es-ES" noProof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50000"/>
            <a:ext cx="239673" cy="24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00" y="216000"/>
            <a:ext cx="720000" cy="9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7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58800"/>
            <a:ext cx="9144000" cy="792000"/>
          </a:xfrm>
        </p:spPr>
        <p:txBody>
          <a:bodyPr anchor="t" anchorCtr="0">
            <a:normAutofit/>
          </a:bodyPr>
          <a:lstStyle>
            <a:lvl1pPr algn="ctr">
              <a:defRPr sz="3200" b="1"/>
            </a:lvl1pPr>
          </a:lstStyle>
          <a:p>
            <a:r>
              <a:rPr lang="es-E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31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836" y="396000"/>
            <a:ext cx="7200000" cy="720000"/>
          </a:xfrm>
        </p:spPr>
        <p:txBody>
          <a:bodyPr/>
          <a:lstStyle/>
          <a:p>
            <a:r>
              <a:rPr lang="es-E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602000"/>
            <a:ext cx="4042800" cy="45252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500"/>
              </a:spcAft>
              <a:buNone/>
              <a:defRPr sz="1800"/>
            </a:lvl1pPr>
          </a:lstStyle>
          <a:p>
            <a:pPr lvl="0"/>
            <a:r>
              <a:rPr lang="es-E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800" y="1602000"/>
            <a:ext cx="4042800" cy="45252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500"/>
              </a:spcAft>
              <a:buNone/>
              <a:defRPr sz="1800"/>
            </a:lvl1pPr>
          </a:lstStyle>
          <a:p>
            <a:pPr lvl="0"/>
            <a:r>
              <a:rPr lang="es-ES" noProof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50000"/>
            <a:ext cx="239673" cy="24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00" y="216000"/>
            <a:ext cx="720000" cy="9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0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200" y="396000"/>
            <a:ext cx="7200000" cy="720000"/>
          </a:xfrm>
        </p:spPr>
        <p:txBody>
          <a:bodyPr/>
          <a:lstStyle/>
          <a:p>
            <a:r>
              <a:rPr lang="es-E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50000"/>
            <a:ext cx="239673" cy="24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00" y="216000"/>
            <a:ext cx="720000" cy="9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1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00" y="216000"/>
            <a:ext cx="720000" cy="9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1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58800"/>
            <a:ext cx="9144000" cy="792000"/>
          </a:xfrm>
        </p:spPr>
        <p:txBody>
          <a:bodyPr anchor="t" anchorCtr="0">
            <a:normAutofit/>
          </a:bodyPr>
          <a:lstStyle>
            <a:lvl1pPr algn="ctr">
              <a:defRPr sz="3200" b="0"/>
            </a:lvl1pPr>
          </a:lstStyle>
          <a:p>
            <a:r>
              <a:rPr lang="es-E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00" y="763200"/>
            <a:ext cx="1274400" cy="172998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5086800"/>
            <a:ext cx="9144000" cy="79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3200" b="1" dirty="0" smtClean="0">
                <a:latin typeface="Calibri" panose="020F0502020204030204" pitchFamily="34" charset="0"/>
              </a:rPr>
              <a:t>www.ceced.eu</a:t>
            </a:r>
          </a:p>
        </p:txBody>
      </p:sp>
    </p:spTree>
    <p:extLst>
      <p:ext uri="{BB962C8B-B14F-4D97-AF65-F5344CB8AC3E}">
        <p14:creationId xmlns:p14="http://schemas.microsoft.com/office/powerpoint/2010/main" val="174773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00" y="396000"/>
            <a:ext cx="720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GB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296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000" y="6375600"/>
            <a:ext cx="54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fld id="{F3D2AF88-0511-4526-B95F-06CD20BE8A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78656"/>
            <a:ext cx="9144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noProof="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CECED - EUROPEAN COMMITTEE OF DOMESTIC EQUIPMENT MANUFACTURERS</a:t>
            </a:r>
            <a:endParaRPr lang="en-GB" sz="1000" noProof="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2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000" indent="-342000" algn="l" defTabSz="685800" rtl="0" eaLnBrk="1" latinLnBrk="0" hangingPunct="1">
        <a:lnSpc>
          <a:spcPct val="100000"/>
        </a:lnSpc>
        <a:spcBef>
          <a:spcPts val="2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99200" indent="-342000" algn="l" defTabSz="685800" rtl="0" eaLnBrk="1" latinLnBrk="0" hangingPunct="1">
        <a:lnSpc>
          <a:spcPct val="100000"/>
        </a:lnSpc>
        <a:spcBef>
          <a:spcPts val="50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98800" indent="-284400" algn="l" defTabSz="685800" rtl="0" eaLnBrk="1" latinLnBrk="0" hangingPunct="1">
        <a:lnSpc>
          <a:spcPct val="100000"/>
        </a:lnSpc>
        <a:spcBef>
          <a:spcPts val="40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ceced.eu/site-ceced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ha2025.eu/images/PDF/HA2025_Socio_economic_study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diagramData" Target="../diagrams/data1.xml"/><Relationship Id="rId13" Type="http://schemas.openxmlformats.org/officeDocument/2006/relationships/diagramLayout" Target="../diagrams/layout1.xml"/><Relationship Id="rId14" Type="http://schemas.openxmlformats.org/officeDocument/2006/relationships/diagramQuickStyle" Target="../diagrams/quickStyle1.xml"/><Relationship Id="rId15" Type="http://schemas.openxmlformats.org/officeDocument/2006/relationships/diagramColors" Target="../diagrams/colors1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20" Type="http://schemas.openxmlformats.org/officeDocument/2006/relationships/image" Target="../media/image33.jpeg"/><Relationship Id="rId21" Type="http://schemas.openxmlformats.org/officeDocument/2006/relationships/image" Target="../media/image34.jpeg"/><Relationship Id="rId10" Type="http://schemas.openxmlformats.org/officeDocument/2006/relationships/image" Target="../media/image23.jpeg"/><Relationship Id="rId11" Type="http://schemas.openxmlformats.org/officeDocument/2006/relationships/image" Target="../media/image24.jpeg"/><Relationship Id="rId12" Type="http://schemas.openxmlformats.org/officeDocument/2006/relationships/image" Target="../media/image25.jpeg"/><Relationship Id="rId13" Type="http://schemas.openxmlformats.org/officeDocument/2006/relationships/image" Target="../media/image26.jpeg"/><Relationship Id="rId14" Type="http://schemas.openxmlformats.org/officeDocument/2006/relationships/image" Target="../media/image27.jpeg"/><Relationship Id="rId15" Type="http://schemas.openxmlformats.org/officeDocument/2006/relationships/image" Target="../media/image28.jpeg"/><Relationship Id="rId16" Type="http://schemas.openxmlformats.org/officeDocument/2006/relationships/image" Target="../media/image29.jpeg"/><Relationship Id="rId17" Type="http://schemas.openxmlformats.org/officeDocument/2006/relationships/image" Target="../media/image30.jpeg"/><Relationship Id="rId18" Type="http://schemas.openxmlformats.org/officeDocument/2006/relationships/image" Target="../media/image31.jpeg"/><Relationship Id="rId19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Baltic WEEE Workshop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Taking on the e-waste challenge in the Baltics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 </a:t>
            </a:r>
            <a:r>
              <a:rPr lang="en-GB" dirty="0"/>
              <a:t>October </a:t>
            </a:r>
            <a:r>
              <a:rPr lang="en-GB" dirty="0" smtClean="0"/>
              <a:t>2015 - </a:t>
            </a:r>
            <a:r>
              <a:rPr lang="en-GB" dirty="0" err="1"/>
              <a:t>Tallin</a:t>
            </a:r>
            <a:r>
              <a:rPr lang="en-GB" dirty="0"/>
              <a:t>, Estonia</a:t>
            </a:r>
            <a:endParaRPr lang="en-GB" dirty="0" smtClean="0"/>
          </a:p>
          <a:p>
            <a:r>
              <a:rPr lang="en-GB" dirty="0" smtClean="0"/>
              <a:t>Marta </a:t>
            </a:r>
            <a:r>
              <a:rPr lang="en-GB" dirty="0" err="1" smtClean="0"/>
              <a:t>Yuste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 Treatment of WEEE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of WEEE II transposition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184556"/>
            <a:ext cx="8229600" cy="4525200"/>
          </a:xfrm>
        </p:spPr>
        <p:txBody>
          <a:bodyPr/>
          <a:lstStyle/>
          <a:p>
            <a:r>
              <a:rPr lang="en-US" b="1" dirty="0" smtClean="0"/>
              <a:t>All WEEE flows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1793599"/>
            <a:ext cx="72009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1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issues of WEEE II transposition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new WEEE Directive created an </a:t>
            </a:r>
            <a:r>
              <a:rPr lang="en-US" sz="2400" b="1" dirty="0" smtClean="0"/>
              <a:t>opportunity to improve </a:t>
            </a:r>
            <a:r>
              <a:rPr lang="en-US" sz="2400" dirty="0" smtClean="0"/>
              <a:t>the performance of collection and treatment in Europe </a:t>
            </a:r>
          </a:p>
          <a:p>
            <a:r>
              <a:rPr lang="en-US" sz="2000" dirty="0" smtClean="0"/>
              <a:t>Article 8.5 – European </a:t>
            </a:r>
            <a:r>
              <a:rPr lang="en-US" sz="2000" dirty="0" err="1" smtClean="0"/>
              <a:t>Standardisation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Organisations</a:t>
            </a:r>
            <a:r>
              <a:rPr lang="en-US" sz="2000" dirty="0" smtClean="0"/>
              <a:t> to develop standards for treatment and preparation for re-use of WEEE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But only if</a:t>
            </a:r>
            <a:endParaRPr lang="en-US" sz="2800" dirty="0"/>
          </a:p>
          <a:p>
            <a:pPr marL="0" indent="0">
              <a:buNone/>
            </a:pPr>
            <a:endParaRPr lang="en-GB" altLang="en-US" sz="2400" b="1" dirty="0">
              <a:cs typeface="Arial" pitchFamily="34" charset="0"/>
            </a:endParaRPr>
          </a:p>
          <a:p>
            <a:pPr marL="0" indent="0">
              <a:buNone/>
            </a:pPr>
            <a:r>
              <a:rPr lang="en-GB" altLang="en-US" sz="2400" b="1" dirty="0" smtClean="0">
                <a:cs typeface="Arial" pitchFamily="34" charset="0"/>
              </a:rPr>
              <a:t>All flows of WEEE are </a:t>
            </a:r>
            <a:r>
              <a:rPr lang="en-US" sz="2400" b="1" dirty="0" smtClean="0"/>
              <a:t>collected </a:t>
            </a:r>
            <a:r>
              <a:rPr lang="en-US" sz="2400" b="1" dirty="0"/>
              <a:t>and properly treated are reported and counted towards achievement of the targets set</a:t>
            </a:r>
            <a:endParaRPr lang="en-GB" altLang="en-US" sz="2400" b="1" dirty="0">
              <a:cs typeface="Arial" pitchFamily="34" charset="0"/>
            </a:endParaRPr>
          </a:p>
          <a:p>
            <a:pPr lvl="1"/>
            <a:endParaRPr lang="en-GB" sz="2400" dirty="0" smtClean="0">
              <a:cs typeface="Arial" pitchFamily="34" charset="0"/>
            </a:endParaRPr>
          </a:p>
          <a:p>
            <a:pPr marL="457200" lvl="1" indent="0" algn="ctr">
              <a:buNone/>
            </a:pPr>
            <a:r>
              <a:rPr lang="en-GB" sz="2400" dirty="0" smtClean="0">
                <a:cs typeface="Arial" pitchFamily="34" charset="0"/>
              </a:rPr>
              <a:t>This </a:t>
            </a:r>
            <a:r>
              <a:rPr lang="en-GB" sz="2400" dirty="0">
                <a:cs typeface="Arial" pitchFamily="34" charset="0"/>
              </a:rPr>
              <a:t>should be </a:t>
            </a:r>
            <a:r>
              <a:rPr lang="en-GB" sz="2400" dirty="0" smtClean="0">
                <a:cs typeface="Arial" pitchFamily="34" charset="0"/>
              </a:rPr>
              <a:t>a </a:t>
            </a:r>
            <a:r>
              <a:rPr lang="en-GB" sz="2400" dirty="0">
                <a:cs typeface="Arial" pitchFamily="34" charset="0"/>
              </a:rPr>
              <a:t>key principle of national WEEE </a:t>
            </a:r>
            <a:r>
              <a:rPr lang="en-GB" sz="2400" dirty="0" smtClean="0">
                <a:cs typeface="Arial" pitchFamily="34" charset="0"/>
              </a:rPr>
              <a:t>legislation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GB" sz="2400" dirty="0" smtClean="0">
              <a:cs typeface="Arial" pitchFamily="34" charset="0"/>
            </a:endParaRPr>
          </a:p>
          <a:p>
            <a:pPr marL="0" indent="0">
              <a:buNone/>
            </a:pPr>
            <a:endParaRPr lang="en-GB" sz="2400" dirty="0">
              <a:cs typeface="Arial" pitchFamily="34" charset="0"/>
            </a:endParaRPr>
          </a:p>
          <a:p>
            <a:pPr marL="180975" indent="0">
              <a:spcBef>
                <a:spcPct val="20000"/>
              </a:spcBef>
              <a:buNone/>
            </a:pPr>
            <a:endParaRPr lang="en-GB" altLang="en-US" dirty="0"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9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WEEE Standards important?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72721"/>
              </p:ext>
            </p:extLst>
          </p:nvPr>
        </p:nvGraphicFramePr>
        <p:xfrm>
          <a:off x="658855" y="1336749"/>
          <a:ext cx="7476572" cy="5060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7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WEEE </a:t>
            </a:r>
            <a:r>
              <a:rPr lang="en-US" dirty="0"/>
              <a:t>S</a:t>
            </a:r>
            <a:r>
              <a:rPr lang="en-US" dirty="0" smtClean="0"/>
              <a:t>tandards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316510"/>
            <a:ext cx="8229600" cy="4525200"/>
          </a:xfrm>
        </p:spPr>
        <p:txBody>
          <a:bodyPr>
            <a:normAutofit/>
          </a:bodyPr>
          <a:lstStyle/>
          <a:p>
            <a:pPr marL="0" lvl="1" indent="0">
              <a:spcBef>
                <a:spcPts val="24"/>
              </a:spcBef>
              <a:buNone/>
            </a:pPr>
            <a:endParaRPr lang="en-US" altLang="en-US" sz="2600" b="1" dirty="0" smtClean="0">
              <a:cs typeface="Arial" pitchFamily="34" charset="0"/>
            </a:endParaRPr>
          </a:p>
          <a:p>
            <a:pPr marL="457200" lvl="1" indent="-457200">
              <a:spcBef>
                <a:spcPts val="24"/>
              </a:spcBef>
            </a:pPr>
            <a:r>
              <a:rPr lang="en-US" altLang="en-US" sz="2600" b="1" dirty="0" smtClean="0">
                <a:cs typeface="Arial" pitchFamily="34" charset="0"/>
              </a:rPr>
              <a:t>Level </a:t>
            </a:r>
            <a:r>
              <a:rPr lang="en-US" altLang="en-US" sz="2600" b="1" dirty="0">
                <a:cs typeface="Arial" pitchFamily="34" charset="0"/>
              </a:rPr>
              <a:t>the </a:t>
            </a:r>
            <a:r>
              <a:rPr lang="en-US" altLang="en-US" sz="2600" b="1" dirty="0" smtClean="0">
                <a:cs typeface="Arial" pitchFamily="34" charset="0"/>
              </a:rPr>
              <a:t>playing </a:t>
            </a:r>
            <a:r>
              <a:rPr lang="en-US" altLang="en-US" sz="2600" b="1" dirty="0">
                <a:cs typeface="Arial" pitchFamily="34" charset="0"/>
              </a:rPr>
              <a:t>field</a:t>
            </a:r>
            <a:endParaRPr lang="en-GB" altLang="en-US" sz="2600" b="1" dirty="0">
              <a:cs typeface="Arial" pitchFamily="34" charset="0"/>
            </a:endParaRPr>
          </a:p>
          <a:p>
            <a:pPr lvl="1"/>
            <a:r>
              <a:rPr lang="en-GB" sz="2600" dirty="0"/>
              <a:t>Harmonised </a:t>
            </a:r>
            <a:r>
              <a:rPr lang="en-US" altLang="en-US" sz="2600" dirty="0">
                <a:cs typeface="Arial" pitchFamily="34" charset="0"/>
              </a:rPr>
              <a:t>treatment of WEEE across Europe </a:t>
            </a:r>
            <a:endParaRPr lang="en-US" altLang="en-US" sz="2600" dirty="0" smtClean="0">
              <a:cs typeface="Arial" pitchFamily="34" charset="0"/>
            </a:endParaRPr>
          </a:p>
          <a:p>
            <a:pPr lvl="1"/>
            <a:r>
              <a:rPr lang="en-US" altLang="en-US" sz="2600" dirty="0" smtClean="0">
                <a:cs typeface="Arial" pitchFamily="34" charset="0"/>
              </a:rPr>
              <a:t>Not 28 different standards!!!</a:t>
            </a:r>
          </a:p>
          <a:p>
            <a:pPr marL="0" indent="0">
              <a:buNone/>
            </a:pPr>
            <a:endParaRPr lang="en-US" altLang="en-US" sz="2600" dirty="0" smtClean="0">
              <a:cs typeface="Arial" pitchFamily="34" charset="0"/>
            </a:endParaRPr>
          </a:p>
          <a:p>
            <a:r>
              <a:rPr lang="en-US" altLang="en-US" sz="2600" b="1" dirty="0" smtClean="0">
                <a:cs typeface="Arial" pitchFamily="34" charset="0"/>
              </a:rPr>
              <a:t>Reflect the state of the art</a:t>
            </a:r>
          </a:p>
          <a:p>
            <a:pPr lvl="1"/>
            <a:r>
              <a:rPr lang="en-US" altLang="en-US" sz="2600" dirty="0" smtClean="0">
                <a:cs typeface="Arial" pitchFamily="34" charset="0"/>
              </a:rPr>
              <a:t>Ensure environmental protection</a:t>
            </a:r>
            <a:endParaRPr lang="en-US" altLang="en-US" sz="2600" dirty="0">
              <a:cs typeface="Arial" pitchFamily="34" charset="0"/>
            </a:endParaRP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t>14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9221" y="4686784"/>
            <a:ext cx="8339958" cy="131604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r>
              <a:rPr lang="en-US" sz="2600"/>
              <a:t>Proper treatment based on uniform harmonized standards promotes that the recycling and recovery quotas in WEEE treatment are met.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09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1" y="4538980"/>
            <a:ext cx="2778453" cy="14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almost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212625"/>
            <a:ext cx="8391520" cy="477135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From WEEELABEX </a:t>
            </a:r>
          </a:p>
          <a:p>
            <a:pPr marL="0" indent="0">
              <a:buNone/>
            </a:pPr>
            <a:r>
              <a:rPr lang="en-US" sz="2000" dirty="0"/>
              <a:t>E</a:t>
            </a:r>
            <a:r>
              <a:rPr lang="en-US" sz="2000" dirty="0" smtClean="0"/>
              <a:t>xample of excellence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To EN Standards</a:t>
            </a:r>
          </a:p>
          <a:p>
            <a:pPr marL="0" indent="0">
              <a:buNone/>
            </a:pPr>
            <a:r>
              <a:rPr lang="en-US" sz="2000" dirty="0" smtClean="0"/>
              <a:t>Involvement of all relevant stakeholders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0" y="2446830"/>
            <a:ext cx="3054251" cy="2519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060" y="4517036"/>
            <a:ext cx="3661914" cy="1407200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 rot="2128439">
            <a:off x="5827675" y="3004181"/>
            <a:ext cx="2441774" cy="8901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rot="18189197">
            <a:off x="31284" y="3213869"/>
            <a:ext cx="2441774" cy="8901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60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almost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327201"/>
            <a:ext cx="8229600" cy="5117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CEN-CENELEC TC111X Environment started to work when mandate accepted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 smtClean="0"/>
              <a:t>AND IT’S ALMOST FINALISED -  Q1 2016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170" y="2265704"/>
            <a:ext cx="5045001" cy="36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93064" y="2969497"/>
            <a:ext cx="1871530" cy="20433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r>
              <a:rPr lang="en-US" sz="3000" dirty="0" smtClean="0">
                <a:latin typeface="Calibri" panose="020F0502020204030204" pitchFamily="34" charset="0"/>
              </a:rPr>
              <a:t>CECED involved in writing standards</a:t>
            </a:r>
          </a:p>
        </p:txBody>
      </p:sp>
    </p:spTree>
    <p:extLst>
      <p:ext uri="{BB962C8B-B14F-4D97-AF65-F5344CB8AC3E}">
        <p14:creationId xmlns:p14="http://schemas.microsoft.com/office/powerpoint/2010/main" val="3220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Ireland, France, The Netherlands already implemented compliance with WEEELABEX and EN </a:t>
            </a:r>
            <a:r>
              <a:rPr lang="en-US" dirty="0" smtClean="0"/>
              <a:t>Standards in their </a:t>
            </a:r>
            <a:r>
              <a:rPr lang="en-US" dirty="0"/>
              <a:t>national regulatory frameworks </a:t>
            </a:r>
            <a:r>
              <a:rPr lang="en-US" dirty="0" smtClean="0"/>
              <a:t>compulsory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CECED SUPPORTS TO MAKE COMPLIANCE WITH </a:t>
            </a:r>
            <a:r>
              <a:rPr lang="en-US" dirty="0" smtClean="0"/>
              <a:t>EN STANDARDS </a:t>
            </a:r>
            <a:r>
              <a:rPr lang="en-US" dirty="0"/>
              <a:t>COMPULSORY AT EU LEVEL TO ENSURE HARMONISATION ACROSS EU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800" i="1" dirty="0" smtClean="0"/>
              <a:t>Art 8.5: […] </a:t>
            </a:r>
            <a:r>
              <a:rPr lang="en-US" sz="1800" i="1" dirty="0"/>
              <a:t>In order to ensure uniform conditions for the </a:t>
            </a:r>
            <a:r>
              <a:rPr lang="en-US" sz="1800" i="1" dirty="0" smtClean="0"/>
              <a:t>implementation of </a:t>
            </a:r>
            <a:r>
              <a:rPr lang="en-US" sz="1800" i="1" dirty="0"/>
              <a:t>this Article, the Commission may adopt implementing </a:t>
            </a:r>
            <a:r>
              <a:rPr lang="en-US" sz="1800" i="1" dirty="0" smtClean="0"/>
              <a:t>acts laying </a:t>
            </a:r>
            <a:r>
              <a:rPr lang="en-US" sz="1800" i="1" dirty="0"/>
              <a:t>down minimum quality standards based in particular </a:t>
            </a:r>
            <a:r>
              <a:rPr lang="en-US" sz="1800" i="1" dirty="0" smtClean="0"/>
              <a:t>on the </a:t>
            </a:r>
            <a:r>
              <a:rPr lang="en-US" sz="1800" i="1" dirty="0"/>
              <a:t>standards developed by the European </a:t>
            </a:r>
            <a:r>
              <a:rPr lang="en-US" sz="1800" i="1" dirty="0" err="1" smtClean="0"/>
              <a:t>standardisation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organisations</a:t>
            </a:r>
            <a:r>
              <a:rPr lang="en-US" sz="1800" i="1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343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CECED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dirty="0" smtClean="0"/>
              <a:t>CECED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00" y="1751978"/>
            <a:ext cx="8229600" cy="45252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European Committee of Domestic Equipment Manufacturers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Representing home appliance industry in Europe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Main objective to </a:t>
            </a:r>
            <a:r>
              <a:rPr lang="en-US" sz="2400" dirty="0" smtClean="0"/>
              <a:t>safeguard &amp; directly represent industry’s interests</a:t>
            </a:r>
          </a:p>
          <a:p>
            <a:endParaRPr lang="en-US" sz="2400" dirty="0" smtClean="0"/>
          </a:p>
          <a:p>
            <a:r>
              <a:rPr lang="en-US" sz="2400" dirty="0"/>
              <a:t>R</a:t>
            </a:r>
            <a:r>
              <a:rPr lang="en-US" sz="2400" dirty="0" smtClean="0"/>
              <a:t>epresents </a:t>
            </a:r>
            <a:r>
              <a:rPr lang="en-US" sz="2400" dirty="0"/>
              <a:t>an innovative </a:t>
            </a:r>
            <a:r>
              <a:rPr lang="en-US" sz="2400" dirty="0" smtClean="0"/>
              <a:t>industry: </a:t>
            </a:r>
          </a:p>
          <a:p>
            <a:pPr lvl="1"/>
            <a:r>
              <a:rPr lang="en-US" sz="2000" dirty="0" smtClean="0"/>
              <a:t>Track record of energy </a:t>
            </a:r>
            <a:r>
              <a:rPr lang="en-US" sz="2000" dirty="0"/>
              <a:t>&amp; environment good </a:t>
            </a:r>
            <a:r>
              <a:rPr lang="en-US" sz="2000" dirty="0" smtClean="0"/>
              <a:t>practices </a:t>
            </a:r>
            <a:endParaRPr lang="en-US" sz="2000" dirty="0"/>
          </a:p>
          <a:p>
            <a:pPr lvl="1"/>
            <a:r>
              <a:rPr lang="en-US" sz="2000" dirty="0" smtClean="0"/>
              <a:t>Reducing environmental impacts while </a:t>
            </a:r>
            <a:r>
              <a:rPr lang="en-US" sz="2000" dirty="0"/>
              <a:t>e</a:t>
            </a:r>
            <a:r>
              <a:rPr lang="en-US" sz="2000" dirty="0" smtClean="0"/>
              <a:t>nhancing </a:t>
            </a:r>
            <a:r>
              <a:rPr lang="en-US" sz="2000" dirty="0"/>
              <a:t>product </a:t>
            </a:r>
            <a:r>
              <a:rPr lang="en-US" sz="2000" dirty="0" smtClean="0"/>
              <a:t>performance</a:t>
            </a:r>
          </a:p>
          <a:p>
            <a:pPr lvl="1"/>
            <a:endParaRPr lang="fr-BE" sz="2000" dirty="0"/>
          </a:p>
          <a:p>
            <a:pPr marL="0" indent="0">
              <a:buNone/>
            </a:pPr>
            <a:endParaRPr lang="en-US" sz="2000" dirty="0">
              <a:hlinkClick r:id="rId3"/>
            </a:endParaRPr>
          </a:p>
          <a:p>
            <a:pPr marL="0" indent="0">
              <a:buNone/>
            </a:pPr>
            <a:endParaRPr lang="en-US" sz="2400" dirty="0" smtClean="0"/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13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02000"/>
            <a:ext cx="5878291" cy="412656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31467" y="1602000"/>
            <a:ext cx="2466133" cy="45252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Founded 1959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Brussels operations since 1997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Membership expanded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Secretariat doubled in size in last few years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7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&amp; Figures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AF88-0511-4526-B95F-06CD20BE8A44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8628" y="1591114"/>
            <a:ext cx="8229600" cy="4525200"/>
          </a:xfrm>
        </p:spPr>
        <p:txBody>
          <a:bodyPr>
            <a:normAutofit lnSpcReduction="10000"/>
          </a:bodyPr>
          <a:lstStyle/>
          <a:p>
            <a:pPr lvl="0" rtl="0">
              <a:lnSpc>
                <a:spcPct val="110000"/>
              </a:lnSpc>
            </a:pPr>
            <a:r>
              <a:rPr lang="en-GB" sz="2200" dirty="0" smtClean="0"/>
              <a:t>Important European economic player : Membership has a collective turnover of €48bn per annum (2013)</a:t>
            </a:r>
          </a:p>
          <a:p>
            <a:pPr marL="0" lvl="0" indent="0" rtl="0">
              <a:lnSpc>
                <a:spcPct val="110000"/>
              </a:lnSpc>
              <a:buNone/>
            </a:pPr>
            <a:endParaRPr lang="en-GB" sz="2200" dirty="0"/>
          </a:p>
          <a:p>
            <a:pPr lvl="0" rtl="0">
              <a:lnSpc>
                <a:spcPct val="110000"/>
              </a:lnSpc>
            </a:pPr>
            <a:r>
              <a:rPr lang="en-GB" sz="2200" dirty="0" smtClean="0"/>
              <a:t>250,000 employed in EU &amp; indirectly a further 750,000</a:t>
            </a:r>
          </a:p>
          <a:p>
            <a:pPr marL="0" lvl="0" indent="0" rtl="0">
              <a:lnSpc>
                <a:spcPct val="110000"/>
              </a:lnSpc>
              <a:buNone/>
            </a:pPr>
            <a:endParaRPr lang="en-GB" sz="2200" dirty="0"/>
          </a:p>
          <a:p>
            <a:pPr lvl="0" rtl="0">
              <a:lnSpc>
                <a:spcPct val="110000"/>
              </a:lnSpc>
            </a:pPr>
            <a:r>
              <a:rPr lang="en-GB" sz="2200" dirty="0" smtClean="0"/>
              <a:t>1 job created in home appliance industry = 3-4 additional jobs created in wider economy</a:t>
            </a:r>
          </a:p>
          <a:p>
            <a:pPr lvl="0" rtl="0">
              <a:lnSpc>
                <a:spcPct val="110000"/>
              </a:lnSpc>
            </a:pPr>
            <a:endParaRPr lang="en-GB" sz="2200" dirty="0"/>
          </a:p>
          <a:p>
            <a:pPr lvl="0" rtl="0">
              <a:lnSpc>
                <a:spcPct val="110000"/>
              </a:lnSpc>
            </a:pPr>
            <a:r>
              <a:rPr lang="en-GB" sz="2200" dirty="0" smtClean="0"/>
              <a:t>Sector contributes &gt; 53.3bn euros to EU economy, generates 14bn euros in tax revenue annually &amp; invests 1.4bn euros in R&amp;D p/a.</a:t>
            </a:r>
            <a:endParaRPr lang="en-GB" sz="2200" dirty="0"/>
          </a:p>
          <a:p>
            <a:pPr marL="0" lvl="0" indent="0" rtl="0">
              <a:buNone/>
            </a:pPr>
            <a:endParaRPr lang="en-GB" sz="2200" dirty="0" smtClean="0"/>
          </a:p>
          <a:p>
            <a:pPr marL="0" lvl="0" indent="0" rtl="0">
              <a:buNone/>
            </a:pPr>
            <a:r>
              <a:rPr lang="en-GB" sz="2000" dirty="0" smtClean="0"/>
              <a:t>Europe Economics report - </a:t>
            </a:r>
            <a:r>
              <a:rPr lang="en-GB" sz="2000" dirty="0" smtClean="0">
                <a:hlinkClick r:id="rId3"/>
              </a:rPr>
              <a:t>The Economic Impact of the Domestic Appliances Industry in Europe (2015)</a:t>
            </a:r>
            <a:endParaRPr lang="en-GB" sz="2000" dirty="0"/>
          </a:p>
          <a:p>
            <a:pPr lvl="0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000" dirty="0" smtClean="0">
                <a:solidFill>
                  <a:srgbClr val="005492"/>
                </a:solidFill>
              </a:rPr>
              <a:t>Product Scope</a:t>
            </a:r>
            <a:endParaRPr lang="en-GB" sz="3000" dirty="0">
              <a:solidFill>
                <a:srgbClr val="005492"/>
              </a:solidFill>
            </a:endParaRPr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23AE-323A-42C1-96E5-1A32C8F50A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Image 0" descr="icone-arrow2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241300" cy="2425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8844" y="1116000"/>
            <a:ext cx="82787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5492"/>
                </a:solidFill>
              </a:rPr>
              <a:t>CECED members produce the following type of appliances</a:t>
            </a:r>
            <a:r>
              <a:rPr lang="en-GB" sz="2000" dirty="0" smtClean="0">
                <a:solidFill>
                  <a:srgbClr val="005492"/>
                </a:solidFill>
              </a:rPr>
              <a:t>:</a:t>
            </a:r>
          </a:p>
          <a:p>
            <a:endParaRPr lang="en-GB" sz="2000" dirty="0">
              <a:solidFill>
                <a:srgbClr val="00549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rgbClr val="005492"/>
                </a:solidFill>
              </a:rPr>
              <a:t>Large appliances such as refrigerators, freezers, ovens, dishwashers, washing machines </a:t>
            </a:r>
            <a:r>
              <a:rPr lang="en-GB" sz="2000" dirty="0" smtClean="0">
                <a:solidFill>
                  <a:srgbClr val="005492"/>
                </a:solidFill>
              </a:rPr>
              <a:t>&amp; dryers</a:t>
            </a:r>
          </a:p>
          <a:p>
            <a:pPr marL="342900" indent="-342900">
              <a:buFont typeface="Arial"/>
              <a:buChar char="•"/>
            </a:pPr>
            <a:endParaRPr lang="en-GB" sz="2000" dirty="0">
              <a:solidFill>
                <a:srgbClr val="00549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rgbClr val="005492"/>
                </a:solidFill>
              </a:rPr>
              <a:t>Small appliances such as vacuum cleaners, irons, toasters </a:t>
            </a:r>
            <a:r>
              <a:rPr lang="en-GB" sz="2000" dirty="0" smtClean="0">
                <a:solidFill>
                  <a:srgbClr val="005492"/>
                </a:solidFill>
              </a:rPr>
              <a:t>&amp; toothbrushes</a:t>
            </a:r>
          </a:p>
          <a:p>
            <a:pPr marL="342900" indent="-342900">
              <a:buFont typeface="Arial"/>
              <a:buChar char="•"/>
            </a:pPr>
            <a:endParaRPr lang="en-GB" sz="2000" dirty="0">
              <a:solidFill>
                <a:srgbClr val="00549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rgbClr val="005492"/>
                </a:solidFill>
              </a:rPr>
              <a:t>Heating, ventilation </a:t>
            </a:r>
            <a:r>
              <a:rPr lang="en-GB" sz="2000" dirty="0" smtClean="0">
                <a:solidFill>
                  <a:srgbClr val="005492"/>
                </a:solidFill>
              </a:rPr>
              <a:t>&amp; </a:t>
            </a:r>
            <a:r>
              <a:rPr lang="en-GB" sz="2000" dirty="0">
                <a:solidFill>
                  <a:srgbClr val="005492"/>
                </a:solidFill>
              </a:rPr>
              <a:t>air conditioning appliances such as air conditioners, heat pumps </a:t>
            </a:r>
            <a:r>
              <a:rPr lang="en-GB" sz="2000" dirty="0" smtClean="0">
                <a:solidFill>
                  <a:srgbClr val="005492"/>
                </a:solidFill>
              </a:rPr>
              <a:t>&amp; </a:t>
            </a:r>
            <a:r>
              <a:rPr lang="en-GB" sz="2000" dirty="0">
                <a:solidFill>
                  <a:srgbClr val="005492"/>
                </a:solidFill>
              </a:rPr>
              <a:t>local space </a:t>
            </a:r>
            <a:r>
              <a:rPr lang="en-GB" sz="2000" dirty="0" smtClean="0">
                <a:solidFill>
                  <a:srgbClr val="005492"/>
                </a:solidFill>
              </a:rPr>
              <a:t>heaters</a:t>
            </a:r>
            <a:endParaRPr lang="en-GB" sz="2000" dirty="0">
              <a:solidFill>
                <a:srgbClr val="00549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58" y="4303469"/>
            <a:ext cx="3704747" cy="214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23AE-323A-42C1-96E5-1A32C8F50A6B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30" y="2690848"/>
            <a:ext cx="1425228" cy="291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37781" y="3671652"/>
            <a:ext cx="1436359" cy="1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99612" y="2293973"/>
            <a:ext cx="1029668" cy="127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378" y="2314688"/>
            <a:ext cx="1861376" cy="77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4896" y="3639445"/>
            <a:ext cx="1544937" cy="1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https://encrypted-tbn0.gstatic.com/images?q=tbn:ANd9GcTZAkfL5TzCeuCKJnpbbEAP4HiL79NZCTDi4Obvw2DnFP5aMTO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9058" y="2314688"/>
            <a:ext cx="1548561" cy="1238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562" y="2482134"/>
            <a:ext cx="956657" cy="121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10" descr="Image result for vacuum cleaner"/>
          <p:cNvSpPr>
            <a:spLocks noChangeAspect="1" noChangeArrowheads="1"/>
          </p:cNvSpPr>
          <p:nvPr/>
        </p:nvSpPr>
        <p:spPr bwMode="auto">
          <a:xfrm>
            <a:off x="-84670" y="-2714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418" y="3855838"/>
            <a:ext cx="1270976" cy="127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9612" y="3929270"/>
            <a:ext cx="1388950" cy="13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Diagram 42"/>
          <p:cNvGraphicFramePr/>
          <p:nvPr>
            <p:extLst/>
          </p:nvPr>
        </p:nvGraphicFramePr>
        <p:xfrm>
          <a:off x="547040" y="1360102"/>
          <a:ext cx="7931224" cy="75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7" name="Rectangle 46"/>
          <p:cNvSpPr/>
          <p:nvPr/>
        </p:nvSpPr>
        <p:spPr>
          <a:xfrm>
            <a:off x="220130" y="5343208"/>
            <a:ext cx="4650042" cy="711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400" b="1" dirty="0" smtClean="0">
                <a:solidFill>
                  <a:schemeClr val="accent1">
                    <a:lumMod val="75000"/>
                  </a:schemeClr>
                </a:solidFill>
              </a:rPr>
              <a:t>60%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41653" y="5343208"/>
            <a:ext cx="1550014" cy="711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400" b="1" dirty="0" smtClean="0">
                <a:solidFill>
                  <a:schemeClr val="accent1">
                    <a:lumMod val="75000"/>
                  </a:schemeClr>
                </a:solidFill>
              </a:rPr>
              <a:t>20%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61759" y="5343208"/>
            <a:ext cx="1550014" cy="711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2400" b="1" dirty="0" smtClean="0">
                <a:solidFill>
                  <a:schemeClr val="accent1">
                    <a:lumMod val="75000"/>
                  </a:schemeClr>
                </a:solidFill>
              </a:rPr>
              <a:t>20%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30" y="79420"/>
            <a:ext cx="914400" cy="9144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endParaRPr lang="en-US" sz="3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984" y="3598509"/>
            <a:ext cx="2493153" cy="124657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Members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377" y="1545020"/>
            <a:ext cx="1266088" cy="37560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23AE-323A-42C1-96E5-1A32C8F50A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19" y="1545020"/>
            <a:ext cx="1440000" cy="354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364" y="1536438"/>
            <a:ext cx="1440000" cy="37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377" y="3908218"/>
            <a:ext cx="825939" cy="1111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549" y="2151886"/>
            <a:ext cx="1440000" cy="69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454" y="2145829"/>
            <a:ext cx="2018517" cy="592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71" y="2271054"/>
            <a:ext cx="1440000" cy="432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476" y="5099228"/>
            <a:ext cx="1440000" cy="532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944" y="1491362"/>
            <a:ext cx="1440000" cy="4613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360" y="2940566"/>
            <a:ext cx="1440000" cy="811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67" y="3202050"/>
            <a:ext cx="1707729" cy="3055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74" y="2271054"/>
            <a:ext cx="1440000" cy="3041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713" y="3036322"/>
            <a:ext cx="1047993" cy="6024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472" y="3244655"/>
            <a:ext cx="1440000" cy="220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74" y="4063873"/>
            <a:ext cx="1440000" cy="2638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472" y="4035435"/>
            <a:ext cx="1440000" cy="3891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19" y="4977558"/>
            <a:ext cx="1440000" cy="6034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364" y="4997096"/>
            <a:ext cx="1440000" cy="78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Associations (NA)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765" y="938201"/>
            <a:ext cx="5534170" cy="5457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ECED Colours">
      <a:dk1>
        <a:srgbClr val="005492"/>
      </a:dk1>
      <a:lt1>
        <a:srgbClr val="FFFFFF"/>
      </a:lt1>
      <a:dk2>
        <a:srgbClr val="000000"/>
      </a:dk2>
      <a:lt2>
        <a:srgbClr val="EAEAEA"/>
      </a:lt2>
      <a:accent1>
        <a:srgbClr val="005492"/>
      </a:accent1>
      <a:accent2>
        <a:srgbClr val="B31254"/>
      </a:accent2>
      <a:accent3>
        <a:srgbClr val="006CA5"/>
      </a:accent3>
      <a:accent4>
        <a:srgbClr val="7FA9C8"/>
      </a:accent4>
      <a:accent5>
        <a:srgbClr val="898989"/>
      </a:accent5>
      <a:accent6>
        <a:srgbClr val="006CA5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2"/>
        </a:solidFill>
      </a:spPr>
      <a:bodyPr wrap="square" rtlCol="0">
        <a:noAutofit/>
      </a:bodyPr>
      <a:lstStyle>
        <a:defPPr>
          <a:defRPr sz="3000" dirty="0" smtClean="0"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ECED PowerPoint Design Template.potx" id="{EFEE7175-170E-4C1A-AD14-371FE8A7C641}" vid="{76B7C0EB-E7C9-4C57-BCDB-0781D55F0A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CECED PowerPoint Design Template</Template>
  <TotalTime>392</TotalTime>
  <Words>687</Words>
  <Application>Microsoft Macintosh PowerPoint</Application>
  <PresentationFormat>On-screen Show (4:3)</PresentationFormat>
  <Paragraphs>164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Arial</vt:lpstr>
      <vt:lpstr>Office Theme</vt:lpstr>
      <vt:lpstr>Baltic WEEE Workshop Taking on the e-waste challenge in the Baltics </vt:lpstr>
      <vt:lpstr>About CECED</vt:lpstr>
      <vt:lpstr>CECED </vt:lpstr>
      <vt:lpstr>History</vt:lpstr>
      <vt:lpstr>Facts &amp; Figures</vt:lpstr>
      <vt:lpstr>Product Scope</vt:lpstr>
      <vt:lpstr>PowerPoint Presentation</vt:lpstr>
      <vt:lpstr>Direct Members</vt:lpstr>
      <vt:lpstr>National Associations (NA)</vt:lpstr>
      <vt:lpstr>Proper Treatment of WEEE</vt:lpstr>
      <vt:lpstr>Key issues of WEEE II transposition</vt:lpstr>
      <vt:lpstr>Key issues of WEEE II transposition</vt:lpstr>
      <vt:lpstr>Why are WEEE Standards important?</vt:lpstr>
      <vt:lpstr>Why are WEEE Standards important?</vt:lpstr>
      <vt:lpstr>We are almost there</vt:lpstr>
      <vt:lpstr>We are almost there</vt:lpstr>
      <vt:lpstr>Last Step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Baltic WEEE Workshop Taking on the e-waste challenge in the Baltics </dc:title>
  <dc:creator>Marta Yuste</dc:creator>
  <cp:lastModifiedBy>Marta Yuste</cp:lastModifiedBy>
  <cp:revision>37</cp:revision>
  <dcterms:created xsi:type="dcterms:W3CDTF">2015-09-24T17:39:30Z</dcterms:created>
  <dcterms:modified xsi:type="dcterms:W3CDTF">2015-09-30T21:01:02Z</dcterms:modified>
</cp:coreProperties>
</file>