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7" r:id="rId9"/>
    <p:sldId id="26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700">
                <a:solidFill>
                  <a:srgbClr val="888888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1pPr>
            <a:lvl2pPr marL="0" indent="0" algn="ctr">
              <a:buSzTx/>
              <a:buFontTx/>
              <a:buNone/>
              <a:defRPr sz="2700">
                <a:solidFill>
                  <a:srgbClr val="888888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2pPr>
            <a:lvl3pPr marL="0" indent="0" algn="ctr">
              <a:buSzTx/>
              <a:buFontTx/>
              <a:buNone/>
              <a:defRPr sz="2700">
                <a:solidFill>
                  <a:srgbClr val="888888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3pPr>
            <a:lvl4pPr marL="0" indent="0" algn="ctr">
              <a:buSzTx/>
              <a:buFontTx/>
              <a:buNone/>
              <a:defRPr sz="2700">
                <a:solidFill>
                  <a:srgbClr val="888888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4pPr>
            <a:lvl5pPr marL="0" indent="0" algn="ctr">
              <a:buSzTx/>
              <a:buFontTx/>
              <a:buNone/>
              <a:defRPr sz="2700">
                <a:solidFill>
                  <a:srgbClr val="888888"/>
                </a:solidFill>
                <a:latin typeface="Frutiger LT Std 55 Roman"/>
                <a:ea typeface="Frutiger LT Std 55 Roman"/>
                <a:cs typeface="Frutiger LT Std 55 Roman"/>
                <a:sym typeface="Frutiger LT Std 55 Roman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888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888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888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888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8888"/>
                </a:solidFill>
              </a:rPr>
              <a:t>Brödtext nivå fem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84768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62197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Frutiger LT Std 65 Bold"/>
                <a:ea typeface="Frutiger LT Std 65 Bold"/>
                <a:cs typeface="Frutiger LT Std 65 Bold"/>
                <a:sym typeface="Frutiger LT Std 65 Bold"/>
              </a:defRPr>
            </a:lvl1pPr>
          </a:lstStyle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520534" cy="4286102"/>
          </a:xfrm>
          <a:prstGeom prst="rect">
            <a:avLst/>
          </a:prstGeom>
        </p:spPr>
        <p:txBody>
          <a:bodyPr/>
          <a:lstStyle>
            <a:lvl1pPr marL="342899" indent="-342899"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  <a:lvl2pPr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2pPr>
            <a:lvl3pPr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3pPr>
            <a:lvl4pPr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4pPr>
            <a:lvl5pPr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5pPr>
          </a:lstStyle>
          <a:p>
            <a:pPr lvl="0">
              <a:defRPr sz="1800"/>
            </a:pPr>
            <a:r>
              <a:rPr sz="2700"/>
              <a:t>Brödtext nivå ett</a:t>
            </a:r>
          </a:p>
          <a:p>
            <a:pPr lvl="1">
              <a:defRPr sz="1800"/>
            </a:pPr>
            <a:r>
              <a:rPr sz="2700"/>
              <a:t>Brödtext nivå två</a:t>
            </a:r>
          </a:p>
          <a:p>
            <a:pPr lvl="2">
              <a:defRPr sz="1800"/>
            </a:pPr>
            <a:r>
              <a:rPr sz="2700"/>
              <a:t>Brödtext nivå tre</a:t>
            </a:r>
          </a:p>
          <a:p>
            <a:pPr lvl="3">
              <a:defRPr sz="1800"/>
            </a:pPr>
            <a:r>
              <a:rPr sz="2700"/>
              <a:t>Brödtext nivå fyra</a:t>
            </a:r>
          </a:p>
          <a:p>
            <a:pPr lvl="4">
              <a:defRPr sz="1800"/>
            </a:pPr>
            <a:r>
              <a:rPr sz="2700"/>
              <a:t>Brödtext nivå fem</a:t>
            </a:r>
          </a:p>
        </p:txBody>
      </p:sp>
      <p:pic>
        <p:nvPicPr>
          <p:cNvPr id="13" name="iiiee + lu 20 år.jpg"/>
          <p:cNvPicPr/>
          <p:nvPr/>
        </p:nvPicPr>
        <p:blipFill>
          <a:blip r:embed="rId2">
            <a:extLst/>
          </a:blip>
          <a:srcRect b="20801"/>
          <a:stretch>
            <a:fillRect/>
          </a:stretch>
        </p:blipFill>
        <p:spPr>
          <a:xfrm>
            <a:off x="6966404" y="5770504"/>
            <a:ext cx="2018359" cy="992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30131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Titeltext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Brödtext nivå ett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Brödtext nivå två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Brödtext nivå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Brödtext nivå fyra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Brödtext nivå fem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1675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Brödtext nivå ett</a:t>
            </a:r>
          </a:p>
          <a:p>
            <a:pPr lvl="1">
              <a:defRPr sz="1800"/>
            </a:pPr>
            <a:r>
              <a:rPr sz="2800"/>
              <a:t>Brödtext nivå två</a:t>
            </a:r>
          </a:p>
          <a:p>
            <a:pPr lvl="2">
              <a:defRPr sz="1800"/>
            </a:pPr>
            <a:r>
              <a:rPr sz="2800"/>
              <a:t>Brödtext nivå tre</a:t>
            </a:r>
          </a:p>
          <a:p>
            <a:pPr lvl="3">
              <a:defRPr sz="1800"/>
            </a:pPr>
            <a:r>
              <a:rPr sz="2800"/>
              <a:t>Brödtext nivå fyra</a:t>
            </a:r>
          </a:p>
          <a:p>
            <a:pPr lvl="4">
              <a:defRPr sz="1800"/>
            </a:pPr>
            <a:r>
              <a:rPr sz="2800"/>
              <a:t>Brödtext nivå fem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412645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Brödtext nivå ett</a:t>
            </a:r>
          </a:p>
          <a:p>
            <a:pPr lvl="1">
              <a:defRPr sz="1800" b="0"/>
            </a:pPr>
            <a:r>
              <a:rPr sz="2400" b="1"/>
              <a:t>Brödtext nivå två</a:t>
            </a:r>
          </a:p>
          <a:p>
            <a:pPr lvl="2">
              <a:defRPr sz="1800" b="0"/>
            </a:pPr>
            <a:r>
              <a:rPr sz="2400" b="1"/>
              <a:t>Brödtext nivå tre</a:t>
            </a:r>
          </a:p>
          <a:p>
            <a:pPr lvl="3">
              <a:defRPr sz="1800" b="0"/>
            </a:pPr>
            <a:r>
              <a:rPr sz="2400" b="1"/>
              <a:t>Brödtext nivå fyra</a:t>
            </a:r>
          </a:p>
          <a:p>
            <a:pPr lvl="4">
              <a:defRPr sz="1800" b="0"/>
            </a:pPr>
            <a:r>
              <a:rPr sz="2400" b="1"/>
              <a:t>Brödtext nivå fem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637154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5789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Titeltext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114961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Titeltext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Brödtext nivå ett</a:t>
            </a:r>
          </a:p>
          <a:p>
            <a:pPr lvl="1">
              <a:defRPr sz="1800"/>
            </a:pPr>
            <a:r>
              <a:rPr sz="1400"/>
              <a:t>Brödtext nivå två</a:t>
            </a:r>
          </a:p>
          <a:p>
            <a:pPr lvl="2">
              <a:defRPr sz="1800"/>
            </a:pPr>
            <a:r>
              <a:rPr sz="1400"/>
              <a:t>Brödtext nivå tre</a:t>
            </a:r>
          </a:p>
          <a:p>
            <a:pPr lvl="3">
              <a:defRPr sz="1800"/>
            </a:pPr>
            <a:r>
              <a:rPr sz="1400"/>
              <a:t>Brödtext nivå fyra</a:t>
            </a:r>
          </a:p>
          <a:p>
            <a:pPr lvl="4">
              <a:defRPr sz="1800"/>
            </a:pPr>
            <a:r>
              <a:rPr sz="1400"/>
              <a:t>Brödtext nivå fem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5510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8268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966404" y="6031188"/>
            <a:ext cx="2018359" cy="7318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Titeltext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Brödtext nivå ett</a:t>
            </a:r>
          </a:p>
          <a:p>
            <a:pPr lvl="1">
              <a:defRPr sz="1800"/>
            </a:pPr>
            <a:r>
              <a:rPr sz="3200"/>
              <a:t>Brödtext nivå två</a:t>
            </a:r>
          </a:p>
          <a:p>
            <a:pPr lvl="2">
              <a:defRPr sz="1800"/>
            </a:pPr>
            <a:r>
              <a:rPr sz="3200"/>
              <a:t>Brödtext nivå tre</a:t>
            </a:r>
          </a:p>
          <a:p>
            <a:pPr lvl="3">
              <a:defRPr sz="1800"/>
            </a:pPr>
            <a:r>
              <a:rPr sz="3200"/>
              <a:t>Brödtext nivå fyra</a:t>
            </a:r>
          </a:p>
          <a:p>
            <a:pPr lvl="4">
              <a:defRPr sz="1800"/>
            </a:pPr>
            <a:r>
              <a:rPr sz="3200"/>
              <a:t>Brödtext nivå fem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kern="0"/>
              <a:pPr defTabSz="457200"/>
              <a:t>‹#›</a:t>
            </a:fld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20589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85800" y="57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EPR </a:t>
            </a:r>
            <a:br>
              <a:rPr lang="en-GB" sz="4400" dirty="0" smtClean="0"/>
            </a:br>
            <a:r>
              <a:rPr lang="en-GB" sz="4400" dirty="0" smtClean="0"/>
              <a:t>25 years of development</a:t>
            </a:r>
            <a:endParaRPr lang="en-GB" sz="4400"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371600" y="2852936"/>
            <a:ext cx="6400800" cy="4005064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endParaRPr lang="en-GB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r>
              <a:rPr lang="en-GB" sz="2700" dirty="0" smtClean="0">
                <a:solidFill>
                  <a:srgbClr val="020202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rPr>
              <a:t>Baltic WEEE Workshop 1 October 2015</a:t>
            </a:r>
          </a:p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endParaRPr lang="en-GB" sz="2700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endParaRPr lang="en-GB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endParaRPr lang="en-GB" sz="2700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endParaRPr lang="en-GB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ts val="1200"/>
              </a:lnSpc>
              <a:defRPr sz="1800">
                <a:solidFill>
                  <a:srgbClr val="000000"/>
                </a:solidFill>
              </a:defRPr>
            </a:pPr>
            <a:r>
              <a:rPr lang="en-GB" sz="2700" dirty="0" smtClean="0">
                <a:solidFill>
                  <a:srgbClr val="020202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rPr>
              <a:t>Thomas Lindhqvist</a:t>
            </a:r>
            <a:endParaRPr lang="en-GB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ct val="88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endParaRPr lang="en-GB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ct val="88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020202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rPr>
              <a:t>International Institute for Industrial Environmental Economics (IIIEE) </a:t>
            </a:r>
          </a:p>
          <a:p>
            <a:pPr lvl="0">
              <a:lnSpc>
                <a:spcPct val="88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lang="en-GB" sz="1600" dirty="0" smtClean="0">
                <a:solidFill>
                  <a:srgbClr val="020202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rPr>
              <a:t>Lund University</a:t>
            </a:r>
            <a:endParaRPr lang="en-GB" dirty="0" smtClean="0">
              <a:solidFill>
                <a:srgbClr val="020202"/>
              </a:solidFill>
              <a:latin typeface="Frutiger LT Std 45 Light"/>
              <a:ea typeface="Frutiger LT Std 45 Light"/>
              <a:cs typeface="Frutiger LT Std 45 Light"/>
              <a:sym typeface="Frutiger LT Std 45 Light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2700" dirty="0" smtClean="0">
                <a:solidFill>
                  <a:srgbClr val="888888"/>
                </a:solidFill>
              </a:rPr>
              <a:t>                                         </a:t>
            </a:r>
            <a:endParaRPr lang="en-GB" sz="27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09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GB" sz="3200" dirty="0" smtClean="0"/>
              <a:t>1990 – Extended Producer Responsibility</a:t>
            </a:r>
            <a:endParaRPr lang="en-GB" sz="32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827584" y="1681016"/>
            <a:ext cx="4968552" cy="4268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48" lvl="0" indent="-514348">
              <a:defRPr sz="1800"/>
            </a:pPr>
            <a:r>
              <a:rPr lang="en-GB" sz="2800" dirty="0" smtClean="0"/>
              <a:t>‘Förlängt producentansvar’ translated to EPR </a:t>
            </a:r>
          </a:p>
          <a:p>
            <a:pPr marL="514348" lvl="0" indent="-514348">
              <a:defRPr sz="1800"/>
            </a:pPr>
            <a:r>
              <a:rPr lang="en-GB" sz="2800" dirty="0" smtClean="0"/>
              <a:t>Introduced in a report to the Swedish Ministry of Environment</a:t>
            </a:r>
          </a:p>
          <a:p>
            <a:pPr marL="514348" lvl="0" indent="-514348">
              <a:defRPr sz="1800"/>
            </a:pPr>
            <a:r>
              <a:rPr lang="en-GB" sz="2800" dirty="0" smtClean="0"/>
              <a:t>During 1990s introduced in European policy debate and gradually beyond Europe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435225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3790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r="8682" b="9360"/>
          <a:stretch/>
        </p:blipFill>
        <p:spPr bwMode="auto">
          <a:xfrm>
            <a:off x="6300192" y="1628800"/>
            <a:ext cx="2657138" cy="375419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Why EPR?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55577" y="1681017"/>
            <a:ext cx="5400600" cy="39002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48" lvl="0" indent="-514348">
              <a:defRPr sz="1800"/>
            </a:pPr>
            <a:r>
              <a:rPr lang="en-GB" sz="2700" dirty="0" smtClean="0"/>
              <a:t>From limited recycling to making re-use and recycling the main option</a:t>
            </a:r>
          </a:p>
          <a:p>
            <a:pPr marL="514348" lvl="0" indent="-514348">
              <a:defRPr sz="1800"/>
            </a:pPr>
            <a:r>
              <a:rPr lang="en-GB" sz="2700" dirty="0" smtClean="0"/>
              <a:t>Prevent and facilitate recycling through design improvements</a:t>
            </a:r>
          </a:p>
          <a:p>
            <a:pPr marL="514348" lvl="0" indent="-514348">
              <a:defRPr sz="1800"/>
            </a:pP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A need to create new incentives for market actors and in particular manufacturers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98708038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EPR for complex products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827585" y="1681017"/>
            <a:ext cx="5184576" cy="39002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48" lvl="0" indent="-514348">
              <a:defRPr sz="1800"/>
            </a:pPr>
            <a:r>
              <a:rPr lang="en-GB" sz="2700" dirty="0" smtClean="0"/>
              <a:t>Relatively easy to formulate the goals for packaging and other “simple” products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More difficult to have reasonable and useful targets for complex products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Need for dynamic incentives, where producers are rewarded by cost savings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628" y="1556792"/>
            <a:ext cx="2829179" cy="396044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88087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Successes in implementation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611560" y="1681017"/>
            <a:ext cx="5184575" cy="3900202"/>
          </a:xfrm>
          <a:prstGeom prst="rect">
            <a:avLst/>
          </a:prstGeom>
        </p:spPr>
        <p:txBody>
          <a:bodyPr/>
          <a:lstStyle/>
          <a:p>
            <a:pPr marL="514348" lvl="0" indent="-514348">
              <a:defRPr sz="1800"/>
            </a:pPr>
            <a:r>
              <a:rPr lang="en-GB" sz="2700" dirty="0" smtClean="0"/>
              <a:t>Many good recycling results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New industry created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Gradual improvements in collection and recycling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Global acceptance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58825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69580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4400" dirty="0" smtClean="0"/>
              <a:t>Individual Producer Responsibility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683569" y="1681017"/>
            <a:ext cx="4680520" cy="3900202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/>
            </a:pPr>
            <a:r>
              <a:rPr lang="en-GB" sz="2700" dirty="0" smtClean="0"/>
              <a:t>Two fundamental parts of WEEE Directive</a:t>
            </a:r>
          </a:p>
          <a:p>
            <a:pPr marL="514348" lvl="0" indent="-514348">
              <a:defRPr sz="1800"/>
            </a:pPr>
            <a:r>
              <a:rPr lang="en-GB" sz="2700" dirty="0" smtClean="0"/>
              <a:t>Choice for manufacturers between collective and individual responsibility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Financial guarantees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29495"/>
            <a:ext cx="2766938" cy="36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49270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8335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Transfer of problems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1219199" y="1681017"/>
            <a:ext cx="4683449" cy="3900202"/>
          </a:xfrm>
          <a:prstGeom prst="rect">
            <a:avLst/>
          </a:prstGeom>
        </p:spPr>
        <p:txBody>
          <a:bodyPr/>
          <a:lstStyle/>
          <a:p>
            <a:pPr marL="514348" lvl="0" indent="-514348">
              <a:defRPr sz="1800"/>
            </a:pPr>
            <a:r>
              <a:rPr lang="en-GB" sz="2700" dirty="0" smtClean="0"/>
              <a:t>Important not to export the problems to non-OECD countries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Local capacities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Control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3793" y="980728"/>
            <a:ext cx="1786508" cy="253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65 ES Argentinian V4 (TL comments)_Page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1728192" cy="244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93096"/>
            <a:ext cx="16906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44262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Problems in implementation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1219199" y="1681016"/>
            <a:ext cx="4720953" cy="4340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48" lvl="0" indent="-514348">
              <a:defRPr sz="1800"/>
            </a:pPr>
            <a:r>
              <a:rPr lang="en-GB" sz="2700" dirty="0" smtClean="0"/>
              <a:t>Focus on collection and simple recovery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Fear of new approaches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Compromises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Lack of control</a:t>
            </a:r>
            <a:endParaRPr lang="en-GB" dirty="0"/>
          </a:p>
          <a:p>
            <a:pPr marL="514348" lvl="0" indent="-514348">
              <a:defRPr sz="1800"/>
            </a:pPr>
            <a:r>
              <a:rPr lang="en-GB" sz="2700" dirty="0" smtClean="0"/>
              <a:t>Lack of monitoring</a:t>
            </a:r>
            <a:endParaRPr lang="en-GB" dirty="0"/>
          </a:p>
          <a:p>
            <a:pPr marL="0" lvl="0" indent="0">
              <a:buNone/>
              <a:defRPr sz="1800"/>
            </a:pPr>
            <a:r>
              <a:rPr lang="en-GB" sz="2700" dirty="0" smtClean="0"/>
              <a:t>As a result, weak incentives for new design of products and take-back systems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3"/>
            <a:ext cx="2690862" cy="38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72206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4400" dirty="0" smtClean="0"/>
              <a:t>So …</a:t>
            </a:r>
            <a:endParaRPr lang="en-GB" sz="4400" dirty="0"/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5688632" cy="424045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48" lvl="0" indent="-514348">
              <a:defRPr sz="1800"/>
            </a:pPr>
            <a:r>
              <a:rPr lang="en-GB" sz="2700" dirty="0" smtClean="0"/>
              <a:t>When you work with EEE you should believe in change and technical development</a:t>
            </a:r>
          </a:p>
          <a:p>
            <a:pPr marL="514348" lvl="0" indent="-514348">
              <a:defRPr sz="1800"/>
            </a:pPr>
            <a:r>
              <a:rPr lang="en-GB" sz="2700" dirty="0" smtClean="0"/>
              <a:t>Let’s also believe in opportunities for new and more sustainable products</a:t>
            </a:r>
          </a:p>
          <a:p>
            <a:pPr marL="514348" lvl="0" indent="-514348">
              <a:defRPr sz="1800"/>
            </a:pPr>
            <a:r>
              <a:rPr lang="en-GB" sz="2700" dirty="0" smtClean="0"/>
              <a:t>And let’s have policies and practice that rewards such changes</a:t>
            </a:r>
          </a:p>
          <a:p>
            <a:pPr marL="514348" lvl="0" indent="-514348">
              <a:defRPr sz="1800"/>
            </a:pPr>
            <a:endParaRPr lang="en-GB" dirty="0"/>
          </a:p>
          <a:p>
            <a:pPr marL="0" lvl="0" indent="0" algn="ctr">
              <a:buNone/>
              <a:defRPr sz="1800"/>
            </a:pPr>
            <a:r>
              <a:rPr lang="en-GB" sz="3200" b="1" dirty="0" smtClean="0"/>
              <a:t>Thank you for your attention!</a:t>
            </a:r>
            <a:endParaRPr lang="en-GB" sz="3200" b="1" dirty="0"/>
          </a:p>
        </p:txBody>
      </p:sp>
      <p:pic>
        <p:nvPicPr>
          <p:cNvPr id="4" name="Picture 9" descr="Misse_20071106_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51" y="476672"/>
            <a:ext cx="2970658" cy="29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91"/>
          <p:cNvSpPr txBox="1">
            <a:spLocks/>
          </p:cNvSpPr>
          <p:nvPr/>
        </p:nvSpPr>
        <p:spPr>
          <a:xfrm>
            <a:off x="6300192" y="3478215"/>
            <a:ext cx="2736304" cy="1967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899" indent="-342899" defTabSz="457200">
              <a:spcBef>
                <a:spcPts val="700"/>
              </a:spcBef>
              <a:buSzPct val="100000"/>
              <a:buFont typeface="Arial"/>
              <a:buChar char="•"/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  <a:lvl2pPr marL="783771" indent="-326571" defTabSz="457200">
              <a:spcBef>
                <a:spcPts val="700"/>
              </a:spcBef>
              <a:buSzPct val="100000"/>
              <a:buFont typeface="Arial"/>
              <a:buChar char="–"/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2pPr>
            <a:lvl3pPr marL="1219200" indent="-304800" defTabSz="457200">
              <a:spcBef>
                <a:spcPts val="700"/>
              </a:spcBef>
              <a:buSzPct val="100000"/>
              <a:buFont typeface="Arial"/>
              <a:buChar char="•"/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3pPr>
            <a:lvl4pPr marL="1737360" indent="-365760" defTabSz="457200">
              <a:spcBef>
                <a:spcPts val="700"/>
              </a:spcBef>
              <a:buSzPct val="100000"/>
              <a:buFont typeface="Arial"/>
              <a:buChar char="–"/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4pPr>
            <a:lvl5pPr marL="2194560" indent="-365760" defTabSz="457200">
              <a:spcBef>
                <a:spcPts val="700"/>
              </a:spcBef>
              <a:buSzPct val="100000"/>
              <a:buFont typeface="Arial"/>
              <a:buChar char="»"/>
              <a:defRPr sz="27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5pPr>
            <a:lvl6pPr marL="26517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 sz="1800"/>
            </a:pPr>
            <a:r>
              <a:rPr lang="en-GB" sz="1600" kern="0" dirty="0" smtClean="0">
                <a:solidFill>
                  <a:sysClr val="windowText" lastClr="000000"/>
                </a:solidFill>
              </a:rPr>
              <a:t>There are win-win solutions to be discovered in many areas! As here, making recycling possible with clean yoghurt packaging, while also not losing product. </a:t>
            </a:r>
          </a:p>
        </p:txBody>
      </p:sp>
    </p:spTree>
    <p:extLst>
      <p:ext uri="{BB962C8B-B14F-4D97-AF65-F5344CB8AC3E}">
        <p14:creationId xmlns:p14="http://schemas.microsoft.com/office/powerpoint/2010/main" val="90474634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285</Words>
  <Application>Microsoft Office PowerPoint</Application>
  <PresentationFormat>Bildspel på skärmen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Default</vt:lpstr>
      <vt:lpstr>EPR  25 years of development</vt:lpstr>
      <vt:lpstr>1990 – Extended Producer Responsibility</vt:lpstr>
      <vt:lpstr>Why EPR?</vt:lpstr>
      <vt:lpstr>EPR for complex products</vt:lpstr>
      <vt:lpstr>Successes in implementation</vt:lpstr>
      <vt:lpstr>Individual Producer Responsibility</vt:lpstr>
      <vt:lpstr>Transfer of problems</vt:lpstr>
      <vt:lpstr>Problems in implementation</vt:lpstr>
      <vt:lpstr>So …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Thomas Lindhqvist</dc:creator>
  <cp:lastModifiedBy>Thomas Lindhqvist</cp:lastModifiedBy>
  <cp:revision>36</cp:revision>
  <dcterms:created xsi:type="dcterms:W3CDTF">2015-05-18T08:25:30Z</dcterms:created>
  <dcterms:modified xsi:type="dcterms:W3CDTF">2015-09-30T16:39:05Z</dcterms:modified>
</cp:coreProperties>
</file>