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4"/>
  </p:notesMasterIdLst>
  <p:handoutMasterIdLst>
    <p:handoutMasterId r:id="rId55"/>
  </p:handoutMasterIdLst>
  <p:sldIdLst>
    <p:sldId id="450" r:id="rId2"/>
    <p:sldId id="451" r:id="rId3"/>
    <p:sldId id="453" r:id="rId4"/>
    <p:sldId id="509" r:id="rId5"/>
    <p:sldId id="458" r:id="rId6"/>
    <p:sldId id="455" r:id="rId7"/>
    <p:sldId id="459" r:id="rId8"/>
    <p:sldId id="515" r:id="rId9"/>
    <p:sldId id="516" r:id="rId10"/>
    <p:sldId id="517" r:id="rId11"/>
    <p:sldId id="518" r:id="rId12"/>
    <p:sldId id="536" r:id="rId13"/>
    <p:sldId id="456" r:id="rId14"/>
    <p:sldId id="457" r:id="rId15"/>
    <p:sldId id="539" r:id="rId16"/>
    <p:sldId id="464" r:id="rId17"/>
    <p:sldId id="465" r:id="rId18"/>
    <p:sldId id="519" r:id="rId19"/>
    <p:sldId id="520" r:id="rId20"/>
    <p:sldId id="521" r:id="rId21"/>
    <p:sldId id="534" r:id="rId22"/>
    <p:sldId id="537" r:id="rId23"/>
    <p:sldId id="463" r:id="rId24"/>
    <p:sldId id="540" r:id="rId25"/>
    <p:sldId id="538" r:id="rId26"/>
    <p:sldId id="471" r:id="rId27"/>
    <p:sldId id="469" r:id="rId28"/>
    <p:sldId id="523" r:id="rId29"/>
    <p:sldId id="468" r:id="rId30"/>
    <p:sldId id="524" r:id="rId31"/>
    <p:sldId id="525" r:id="rId32"/>
    <p:sldId id="470" r:id="rId33"/>
    <p:sldId id="526" r:id="rId34"/>
    <p:sldId id="473" r:id="rId35"/>
    <p:sldId id="474" r:id="rId36"/>
    <p:sldId id="510" r:id="rId37"/>
    <p:sldId id="511" r:id="rId38"/>
    <p:sldId id="476" r:id="rId39"/>
    <p:sldId id="477" r:id="rId40"/>
    <p:sldId id="483" r:id="rId41"/>
    <p:sldId id="527" r:id="rId42"/>
    <p:sldId id="535" r:id="rId43"/>
    <p:sldId id="528" r:id="rId44"/>
    <p:sldId id="529" r:id="rId45"/>
    <p:sldId id="530" r:id="rId46"/>
    <p:sldId id="485" r:id="rId47"/>
    <p:sldId id="486" r:id="rId48"/>
    <p:sldId id="541" r:id="rId49"/>
    <p:sldId id="512" r:id="rId50"/>
    <p:sldId id="508" r:id="rId51"/>
    <p:sldId id="487" r:id="rId52"/>
    <p:sldId id="542" r:id="rId53"/>
  </p:sldIdLst>
  <p:sldSz cx="9144000" cy="6858000" type="screen4x3"/>
  <p:notesSz cx="6845300" cy="9971088"/>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o0742" initials="JH" lastIdx="21" clrIdx="0"/>
  <p:cmAuthor id="1" name="pascal.leroy@weee-forum.org" initials="p" lastIdx="44" clrIdx="1"/>
  <p:cmAuthor id="2" name="Mary Liddane" initials="" lastIdx="1" clrIdx="2"/>
  <p:cmAuthor id="3" name="lucia.herreras@weee-forum.org" initials="l" lastIdx="6"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6EAA"/>
    <a:srgbClr val="BDD7EE"/>
    <a:srgbClr val="BDD7B6"/>
    <a:srgbClr val="FF7C80"/>
    <a:srgbClr val="FFBDFF"/>
    <a:srgbClr val="FF99FF"/>
    <a:srgbClr val="FFB9B9"/>
    <a:srgbClr val="FF9999"/>
    <a:srgbClr val="CCCCFF"/>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0231" autoAdjust="0"/>
  </p:normalViewPr>
  <p:slideViewPr>
    <p:cSldViewPr snapToGrid="0">
      <p:cViewPr varScale="1">
        <p:scale>
          <a:sx n="66" d="100"/>
          <a:sy n="66" d="100"/>
        </p:scale>
        <p:origin x="-156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7002"/>
    </p:cViewPr>
  </p:sorterViewPr>
  <p:notesViewPr>
    <p:cSldViewPr snapToGrid="0">
      <p:cViewPr varScale="1">
        <p:scale>
          <a:sx n="64" d="100"/>
          <a:sy n="64" d="100"/>
        </p:scale>
        <p:origin x="251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5BD9A4-5F68-4E3B-96DD-7B87D029AA70}"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D9EB162A-F8ED-4097-83F4-CD5EDA715E2C}">
      <dgm:prSet phldrT="[Text]" custT="1"/>
      <dgm:spPr>
        <a:effectLst>
          <a:outerShdw blurRad="50800" dist="38100" dir="2700000" algn="tl" rotWithShape="0">
            <a:prstClr val="black">
              <a:alpha val="40000"/>
            </a:prstClr>
          </a:outerShdw>
        </a:effectLst>
        <a:scene3d>
          <a:camera prst="perspectiveHeroicExtremeRightFacing" fov="3300000">
            <a:rot lat="20231645" lon="20996937" rev="1008539"/>
          </a:camera>
          <a:lightRig rig="threePt" dir="t"/>
        </a:scene3d>
        <a:sp3d>
          <a:bevelT prst="angle"/>
        </a:sp3d>
      </dgm:spPr>
      <dgm:t>
        <a:bodyPr/>
        <a:lstStyle/>
        <a:p>
          <a:pPr>
            <a:spcAft>
              <a:spcPts val="0"/>
            </a:spcAft>
          </a:pPr>
          <a:r>
            <a:rPr lang="en-GB" sz="1400" b="0" dirty="0" smtClean="0">
              <a:latin typeface="Arial" panose="020B0604020202020204" pitchFamily="34" charset="0"/>
              <a:ea typeface="Verdana" panose="020B0604030504040204" pitchFamily="34" charset="0"/>
              <a:cs typeface="Arial" panose="020B0604020202020204" pitchFamily="34" charset="0"/>
            </a:rPr>
            <a:t>UNU Keys </a:t>
          </a:r>
        </a:p>
        <a:p>
          <a:pPr>
            <a:spcAft>
              <a:spcPts val="0"/>
            </a:spcAft>
          </a:pPr>
          <a:r>
            <a:rPr lang="en-GB" sz="1400" b="0" dirty="0" smtClean="0">
              <a:latin typeface="Arial" panose="020B0604020202020204" pitchFamily="34" charset="0"/>
              <a:ea typeface="Verdana" panose="020B0604030504040204" pitchFamily="34" charset="0"/>
              <a:cs typeface="Arial" panose="020B0604020202020204" pitchFamily="34" charset="0"/>
            </a:rPr>
            <a:t>(54)</a:t>
          </a:r>
        </a:p>
        <a:p>
          <a:pPr>
            <a:spcAft>
              <a:spcPts val="0"/>
            </a:spcAft>
          </a:pPr>
          <a:r>
            <a:rPr lang="en-GB" sz="1200" b="0" dirty="0" smtClean="0">
              <a:latin typeface="Arial" panose="020B0604020202020204" pitchFamily="34" charset="0"/>
              <a:ea typeface="Verdana" panose="020B0604030504040204" pitchFamily="34" charset="0"/>
              <a:cs typeface="Arial" panose="020B0604020202020204" pitchFamily="34" charset="0"/>
            </a:rPr>
            <a:t>&gt;660 product </a:t>
          </a:r>
        </a:p>
        <a:p>
          <a:pPr>
            <a:spcAft>
              <a:spcPts val="0"/>
            </a:spcAft>
          </a:pPr>
          <a:r>
            <a:rPr lang="en-GB" sz="1200" b="0" dirty="0" smtClean="0">
              <a:latin typeface="Arial" panose="020B0604020202020204" pitchFamily="34" charset="0"/>
              <a:ea typeface="Verdana" panose="020B0604030504040204" pitchFamily="34" charset="0"/>
              <a:cs typeface="Arial" panose="020B0604020202020204" pitchFamily="34" charset="0"/>
            </a:rPr>
            <a:t>types</a:t>
          </a:r>
          <a:endParaRPr lang="en-GB" sz="1200" b="0" dirty="0">
            <a:latin typeface="Arial" panose="020B0604020202020204" pitchFamily="34" charset="0"/>
            <a:ea typeface="Verdana" panose="020B0604030504040204" pitchFamily="34" charset="0"/>
            <a:cs typeface="Arial" panose="020B0604020202020204" pitchFamily="34" charset="0"/>
          </a:endParaRPr>
        </a:p>
      </dgm:t>
    </dgm:pt>
    <dgm:pt modelId="{56482237-F6BF-46EC-8558-5EFFFFE87CB8}" type="parTrans" cxnId="{BFC64F0A-E61C-472E-AE63-746DCA368DC6}">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AE34CFAA-EC55-49E1-97AD-D532B7EC79B6}" type="sibTrans" cxnId="{BFC64F0A-E61C-472E-AE63-746DCA368DC6}">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F35ED827-6425-4570-A862-BADF6D9977B4}">
      <dgm:prSet phldrT="[Text]" custT="1"/>
      <dgm:spPr>
        <a:solidFill>
          <a:schemeClr val="accent5">
            <a:lumMod val="75000"/>
          </a:schemeClr>
        </a:solidFill>
        <a:effectLst>
          <a:outerShdw blurRad="50800" dist="38100" dir="2700000" algn="tl" rotWithShape="0">
            <a:prstClr val="black">
              <a:alpha val="40000"/>
            </a:prstClr>
          </a:outerShdw>
        </a:effectLst>
        <a:scene3d>
          <a:camera prst="perspectiveHeroicExtremeRightFacing" fov="3300000">
            <a:rot lat="20231645" lon="20996937" rev="1008539"/>
          </a:camera>
          <a:lightRig rig="threePt" dir="t"/>
        </a:scene3d>
        <a:sp3d>
          <a:bevelT prst="angle"/>
        </a:sp3d>
      </dgm:spPr>
      <dgm:t>
        <a:bodyPr/>
        <a:lstStyle/>
        <a:p>
          <a:r>
            <a:rPr lang="en-GB" sz="1400" b="0" dirty="0" smtClean="0">
              <a:latin typeface="Arial" panose="020B0604020202020204" pitchFamily="34" charset="0"/>
              <a:ea typeface="Verdana" panose="020B0604030504040204" pitchFamily="34" charset="0"/>
              <a:cs typeface="Arial" panose="020B0604020202020204" pitchFamily="34" charset="0"/>
            </a:rPr>
            <a:t>Custom codes </a:t>
          </a:r>
        </a:p>
        <a:p>
          <a:r>
            <a:rPr lang="en-GB" sz="1400" b="0" dirty="0" smtClean="0">
              <a:latin typeface="Arial" panose="020B0604020202020204" pitchFamily="34" charset="0"/>
              <a:ea typeface="Verdana" panose="020B0604030504040204" pitchFamily="34" charset="0"/>
              <a:cs typeface="Arial" panose="020B0604020202020204" pitchFamily="34" charset="0"/>
            </a:rPr>
            <a:t>(CN ≈ 300)</a:t>
          </a:r>
          <a:endParaRPr lang="en-GB" sz="1400" b="0" dirty="0">
            <a:latin typeface="Arial" panose="020B0604020202020204" pitchFamily="34" charset="0"/>
            <a:ea typeface="Verdana" panose="020B0604030504040204" pitchFamily="34" charset="0"/>
            <a:cs typeface="Arial" panose="020B0604020202020204" pitchFamily="34" charset="0"/>
          </a:endParaRPr>
        </a:p>
      </dgm:t>
    </dgm:pt>
    <dgm:pt modelId="{A304CCC6-AAFE-4258-A57A-62D0D384FE02}" type="parTrans" cxnId="{DABD8E3B-7B22-440F-AE39-FFDEA2C9AEC7}">
      <dgm:prSet/>
      <dgm:spPr>
        <a:ln w="25400">
          <a:noFill/>
          <a:headEnd type="triangle"/>
          <a:tailEnd type="triangle"/>
        </a:ln>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75FC8610-8D24-4960-BAC3-7688DD4B35B4}" type="sibTrans" cxnId="{DABD8E3B-7B22-440F-AE39-FFDEA2C9AEC7}">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2E70A902-E604-4DDC-B416-3D20246570BF}">
      <dgm:prSet phldrT="[Text]" custT="1"/>
      <dgm:spPr>
        <a:solidFill>
          <a:schemeClr val="tx1">
            <a:lumMod val="65000"/>
            <a:lumOff val="35000"/>
          </a:schemeClr>
        </a:solidFill>
        <a:effectLst>
          <a:outerShdw blurRad="50800" dist="38100" dir="2700000" algn="tl" rotWithShape="0">
            <a:prstClr val="black">
              <a:alpha val="40000"/>
            </a:prstClr>
          </a:outerShdw>
        </a:effectLst>
        <a:scene3d>
          <a:camera prst="perspectiveHeroicExtremeRightFacing" fov="3300000">
            <a:rot lat="20231645" lon="20996937" rev="1008539"/>
          </a:camera>
          <a:lightRig rig="threePt" dir="t"/>
        </a:scene3d>
        <a:sp3d>
          <a:bevelT prst="angle"/>
        </a:sp3d>
      </dgm:spPr>
      <dgm:t>
        <a:bodyPr/>
        <a:lstStyle/>
        <a:p>
          <a:r>
            <a:rPr lang="en-GB" sz="1400" b="0" dirty="0" smtClean="0">
              <a:latin typeface="Arial" panose="020B0604020202020204" pitchFamily="34" charset="0"/>
              <a:ea typeface="Verdana" panose="020B0604030504040204" pitchFamily="34" charset="0"/>
              <a:cs typeface="Arial" panose="020B0604020202020204" pitchFamily="34" charset="0"/>
            </a:rPr>
            <a:t>WEEE Directive (10) and Recast (6)</a:t>
          </a:r>
          <a:endParaRPr lang="en-GB" sz="1400" b="0" dirty="0">
            <a:latin typeface="Arial" panose="020B0604020202020204" pitchFamily="34" charset="0"/>
            <a:ea typeface="Verdana" panose="020B0604030504040204" pitchFamily="34" charset="0"/>
            <a:cs typeface="Arial" panose="020B0604020202020204" pitchFamily="34" charset="0"/>
          </a:endParaRPr>
        </a:p>
      </dgm:t>
    </dgm:pt>
    <dgm:pt modelId="{1D2BFF55-B984-4D9D-B26A-2ED59C54BDCD}" type="parTrans" cxnId="{D9C3EB5A-DFBF-485E-9C2D-AC2A9DFFC91B}">
      <dgm:prSet/>
      <dgm:spPr>
        <a:ln w="31750">
          <a:noFill/>
          <a:headEnd type="triangle"/>
          <a:tailEnd type="triangle"/>
        </a:ln>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6BE1BDAE-7EC0-4579-B5F4-8C7F4A6955BB}" type="sibTrans" cxnId="{D9C3EB5A-DFBF-485E-9C2D-AC2A9DFFC91B}">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B63888AF-A79A-4F54-B4D9-6DE0D2FA884C}">
      <dgm:prSet custT="1"/>
      <dgm:spPr>
        <a:solidFill>
          <a:schemeClr val="accent4">
            <a:lumMod val="75000"/>
          </a:schemeClr>
        </a:solidFill>
        <a:effectLst>
          <a:outerShdw blurRad="50800" dist="38100" dir="2700000" algn="tl" rotWithShape="0">
            <a:prstClr val="black">
              <a:alpha val="40000"/>
            </a:prstClr>
          </a:outerShdw>
        </a:effectLst>
        <a:scene3d>
          <a:camera prst="perspectiveHeroicExtremeRightFacing" fov="3300000">
            <a:rot lat="20231645" lon="20996937" rev="1008539"/>
          </a:camera>
          <a:lightRig rig="threePt" dir="t"/>
        </a:scene3d>
        <a:sp3d>
          <a:bevelT prst="angle"/>
        </a:sp3d>
      </dgm:spPr>
      <dgm:t>
        <a:bodyPr/>
        <a:lstStyle/>
        <a:p>
          <a:r>
            <a:rPr lang="en-GB" sz="1400" b="0" dirty="0" smtClean="0">
              <a:latin typeface="Arial" panose="020B0604020202020204" pitchFamily="34" charset="0"/>
              <a:ea typeface="Verdana" panose="020B0604030504040204" pitchFamily="34" charset="0"/>
              <a:cs typeface="Arial" panose="020B0604020202020204" pitchFamily="34" charset="0"/>
            </a:rPr>
            <a:t>Basel Codes (Annex VIII)</a:t>
          </a:r>
          <a:endParaRPr lang="en-GB" sz="1400" b="0" dirty="0">
            <a:latin typeface="Arial" panose="020B0604020202020204" pitchFamily="34" charset="0"/>
            <a:ea typeface="Verdana" panose="020B0604030504040204" pitchFamily="34" charset="0"/>
            <a:cs typeface="Arial" panose="020B0604020202020204" pitchFamily="34" charset="0"/>
          </a:endParaRPr>
        </a:p>
      </dgm:t>
    </dgm:pt>
    <dgm:pt modelId="{3C12FD56-C8CF-406A-A274-A8C71815FBA5}" type="parTrans" cxnId="{2B081462-5C12-4930-80B4-4625D44BE6A8}">
      <dgm:prSet/>
      <dgm:spPr>
        <a:ln>
          <a:noFill/>
        </a:ln>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60D51652-B982-4666-9A4B-EFCD75A708BD}" type="sibTrans" cxnId="{2B081462-5C12-4930-80B4-4625D44BE6A8}">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BF803561-9A3E-433B-B21F-D54D63729358}">
      <dgm:prSet custT="1"/>
      <dgm:spPr>
        <a:solidFill>
          <a:schemeClr val="accent2">
            <a:lumMod val="75000"/>
          </a:schemeClr>
        </a:solidFill>
        <a:effectLst>
          <a:outerShdw blurRad="50800" dist="38100" dir="2700000" algn="tl" rotWithShape="0">
            <a:prstClr val="black">
              <a:alpha val="40000"/>
            </a:prstClr>
          </a:outerShdw>
        </a:effectLst>
        <a:scene3d>
          <a:camera prst="perspectiveHeroicExtremeRightFacing" fov="3300000">
            <a:rot lat="20231645" lon="20996937" rev="1008539"/>
          </a:camera>
          <a:lightRig rig="threePt" dir="t"/>
        </a:scene3d>
        <a:sp3d>
          <a:bevelT prst="angle"/>
        </a:sp3d>
      </dgm:spPr>
      <dgm:t>
        <a:bodyPr/>
        <a:lstStyle/>
        <a:p>
          <a:r>
            <a:rPr lang="en-GB" sz="1400" b="0" dirty="0" smtClean="0">
              <a:latin typeface="Arial" panose="020B0604020202020204" pitchFamily="34" charset="0"/>
              <a:ea typeface="Verdana" panose="020B0604030504040204" pitchFamily="34" charset="0"/>
              <a:cs typeface="Arial" panose="020B0604020202020204" pitchFamily="34" charset="0"/>
            </a:rPr>
            <a:t>EU List of Waste (839) </a:t>
          </a:r>
        </a:p>
      </dgm:t>
    </dgm:pt>
    <dgm:pt modelId="{E69DA897-4AEC-41D3-AA12-5993586E069D}" type="sibTrans" cxnId="{327724EB-CDAC-4C96-8CF4-104C4B641317}">
      <dgm:prSet/>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945EAC4C-78F4-4E76-9F26-BF6F33B5FFD9}" type="parTrans" cxnId="{327724EB-CDAC-4C96-8CF4-104C4B641317}">
      <dgm:prSet/>
      <dgm:spPr>
        <a:ln>
          <a:noFill/>
        </a:ln>
      </dgm:spPr>
      <dgm:t>
        <a:bodyPr/>
        <a:lstStyle/>
        <a:p>
          <a:endParaRPr lang="en-GB" sz="1400" b="0">
            <a:latin typeface="Arial" panose="020B0604020202020204" pitchFamily="34" charset="0"/>
            <a:ea typeface="Verdana" panose="020B0604030504040204" pitchFamily="34" charset="0"/>
            <a:cs typeface="Arial" panose="020B0604020202020204" pitchFamily="34" charset="0"/>
          </a:endParaRPr>
        </a:p>
      </dgm:t>
    </dgm:pt>
    <dgm:pt modelId="{62CC1DC1-F349-48E6-9F4F-E445AD857E3B}" type="pres">
      <dgm:prSet presAssocID="{3D5BD9A4-5F68-4E3B-96DD-7B87D029AA70}" presName="Name0" presStyleCnt="0">
        <dgm:presLayoutVars>
          <dgm:chMax val="1"/>
          <dgm:chPref val="1"/>
          <dgm:dir/>
          <dgm:animOne val="branch"/>
          <dgm:animLvl val="lvl"/>
        </dgm:presLayoutVars>
      </dgm:prSet>
      <dgm:spPr/>
      <dgm:t>
        <a:bodyPr/>
        <a:lstStyle/>
        <a:p>
          <a:endParaRPr lang="nl-BE"/>
        </a:p>
      </dgm:t>
    </dgm:pt>
    <dgm:pt modelId="{0D7D964D-F661-4AC9-9820-0F6B1CC9FC44}" type="pres">
      <dgm:prSet presAssocID="{D9EB162A-F8ED-4097-83F4-CD5EDA715E2C}" presName="singleCycle" presStyleCnt="0"/>
      <dgm:spPr/>
    </dgm:pt>
    <dgm:pt modelId="{4966A8E7-436A-42E0-877F-A0F51E65E272}" type="pres">
      <dgm:prSet presAssocID="{D9EB162A-F8ED-4097-83F4-CD5EDA715E2C}" presName="singleCenter" presStyleLbl="node1" presStyleIdx="0" presStyleCnt="5" custScaleX="105024" custScaleY="92162" custLinFactNeighborX="-6819" custLinFactNeighborY="26857">
        <dgm:presLayoutVars>
          <dgm:chMax val="7"/>
          <dgm:chPref val="7"/>
        </dgm:presLayoutVars>
      </dgm:prSet>
      <dgm:spPr/>
      <dgm:t>
        <a:bodyPr/>
        <a:lstStyle/>
        <a:p>
          <a:endParaRPr lang="en-GB"/>
        </a:p>
      </dgm:t>
    </dgm:pt>
    <dgm:pt modelId="{AFAD3E74-9EA0-421A-A22D-79651185A088}" type="pres">
      <dgm:prSet presAssocID="{A304CCC6-AAFE-4258-A57A-62D0D384FE02}" presName="Name56" presStyleLbl="parChTrans1D2" presStyleIdx="0" presStyleCnt="4"/>
      <dgm:spPr/>
      <dgm:t>
        <a:bodyPr/>
        <a:lstStyle/>
        <a:p>
          <a:endParaRPr lang="nl-BE"/>
        </a:p>
      </dgm:t>
    </dgm:pt>
    <dgm:pt modelId="{0AA55FC9-9F51-41CD-8366-BE18757CD257}" type="pres">
      <dgm:prSet presAssocID="{F35ED827-6425-4570-A862-BADF6D9977B4}" presName="text0" presStyleLbl="node1" presStyleIdx="1" presStyleCnt="5" custScaleX="148087" custScaleY="111065" custRadScaleRad="127208" custRadScaleInc="102031">
        <dgm:presLayoutVars>
          <dgm:bulletEnabled val="1"/>
        </dgm:presLayoutVars>
      </dgm:prSet>
      <dgm:spPr/>
      <dgm:t>
        <a:bodyPr/>
        <a:lstStyle/>
        <a:p>
          <a:endParaRPr lang="en-GB"/>
        </a:p>
      </dgm:t>
    </dgm:pt>
    <dgm:pt modelId="{E519A0C6-7635-4546-BB19-E7D0D4C3CC8C}" type="pres">
      <dgm:prSet presAssocID="{1D2BFF55-B984-4D9D-B26A-2ED59C54BDCD}" presName="Name56" presStyleLbl="parChTrans1D2" presStyleIdx="1" presStyleCnt="4"/>
      <dgm:spPr/>
      <dgm:t>
        <a:bodyPr/>
        <a:lstStyle/>
        <a:p>
          <a:endParaRPr lang="nl-BE"/>
        </a:p>
      </dgm:t>
    </dgm:pt>
    <dgm:pt modelId="{C1B6233E-1B54-4569-8E7C-1257DFF7EF8E}" type="pres">
      <dgm:prSet presAssocID="{2E70A902-E604-4DDC-B416-3D20246570BF}" presName="text0" presStyleLbl="node1" presStyleIdx="2" presStyleCnt="5" custScaleX="148087" custScaleY="111065" custRadScaleRad="154692" custRadScaleInc="17698">
        <dgm:presLayoutVars>
          <dgm:bulletEnabled val="1"/>
        </dgm:presLayoutVars>
      </dgm:prSet>
      <dgm:spPr/>
      <dgm:t>
        <a:bodyPr/>
        <a:lstStyle/>
        <a:p>
          <a:endParaRPr lang="en-GB"/>
        </a:p>
      </dgm:t>
    </dgm:pt>
    <dgm:pt modelId="{17E78E40-8FEE-48B6-AAD4-9BF011A7715A}" type="pres">
      <dgm:prSet presAssocID="{945EAC4C-78F4-4E76-9F26-BF6F33B5FFD9}" presName="Name56" presStyleLbl="parChTrans1D2" presStyleIdx="2" presStyleCnt="4"/>
      <dgm:spPr/>
      <dgm:t>
        <a:bodyPr/>
        <a:lstStyle/>
        <a:p>
          <a:endParaRPr lang="nl-BE"/>
        </a:p>
      </dgm:t>
    </dgm:pt>
    <dgm:pt modelId="{18BDE3A3-5ED5-4B93-9F8F-1F867E7D7F20}" type="pres">
      <dgm:prSet presAssocID="{BF803561-9A3E-433B-B21F-D54D63729358}" presName="text0" presStyleLbl="node1" presStyleIdx="3" presStyleCnt="5" custScaleX="148087" custScaleY="111065" custRadScaleRad="171390" custRadScaleInc="162789">
        <dgm:presLayoutVars>
          <dgm:bulletEnabled val="1"/>
        </dgm:presLayoutVars>
      </dgm:prSet>
      <dgm:spPr/>
      <dgm:t>
        <a:bodyPr/>
        <a:lstStyle/>
        <a:p>
          <a:endParaRPr lang="en-GB"/>
        </a:p>
      </dgm:t>
    </dgm:pt>
    <dgm:pt modelId="{EADDAE5F-CA4A-4E71-83AF-CB1015B42A58}" type="pres">
      <dgm:prSet presAssocID="{3C12FD56-C8CF-406A-A274-A8C71815FBA5}" presName="Name56" presStyleLbl="parChTrans1D2" presStyleIdx="3" presStyleCnt="4"/>
      <dgm:spPr/>
      <dgm:t>
        <a:bodyPr/>
        <a:lstStyle/>
        <a:p>
          <a:endParaRPr lang="nl-BE"/>
        </a:p>
      </dgm:t>
    </dgm:pt>
    <dgm:pt modelId="{7F8A6235-B7FD-4A85-876B-1108FB867540}" type="pres">
      <dgm:prSet presAssocID="{B63888AF-A79A-4F54-B4D9-6DE0D2FA884C}" presName="text0" presStyleLbl="node1" presStyleIdx="4" presStyleCnt="5" custScaleX="148087" custScaleY="111065" custRadScaleRad="125537" custRadScaleInc="93294">
        <dgm:presLayoutVars>
          <dgm:bulletEnabled val="1"/>
        </dgm:presLayoutVars>
      </dgm:prSet>
      <dgm:spPr/>
      <dgm:t>
        <a:bodyPr/>
        <a:lstStyle/>
        <a:p>
          <a:endParaRPr lang="en-GB"/>
        </a:p>
      </dgm:t>
    </dgm:pt>
  </dgm:ptLst>
  <dgm:cxnLst>
    <dgm:cxn modelId="{2B081462-5C12-4930-80B4-4625D44BE6A8}" srcId="{D9EB162A-F8ED-4097-83F4-CD5EDA715E2C}" destId="{B63888AF-A79A-4F54-B4D9-6DE0D2FA884C}" srcOrd="3" destOrd="0" parTransId="{3C12FD56-C8CF-406A-A274-A8C71815FBA5}" sibTransId="{60D51652-B982-4666-9A4B-EFCD75A708BD}"/>
    <dgm:cxn modelId="{36847AEF-4FE9-4AEA-8A54-5526B6DBE98A}" type="presOf" srcId="{3D5BD9A4-5F68-4E3B-96DD-7B87D029AA70}" destId="{62CC1DC1-F349-48E6-9F4F-E445AD857E3B}" srcOrd="0" destOrd="0" presId="urn:microsoft.com/office/officeart/2008/layout/RadialCluster"/>
    <dgm:cxn modelId="{85E8A3FE-397E-473C-A262-9DA23CD8DE12}" type="presOf" srcId="{F35ED827-6425-4570-A862-BADF6D9977B4}" destId="{0AA55FC9-9F51-41CD-8366-BE18757CD257}" srcOrd="0" destOrd="0" presId="urn:microsoft.com/office/officeart/2008/layout/RadialCluster"/>
    <dgm:cxn modelId="{19317575-730B-4309-A977-5F62263FD18A}" type="presOf" srcId="{B63888AF-A79A-4F54-B4D9-6DE0D2FA884C}" destId="{7F8A6235-B7FD-4A85-876B-1108FB867540}" srcOrd="0" destOrd="0" presId="urn:microsoft.com/office/officeart/2008/layout/RadialCluster"/>
    <dgm:cxn modelId="{6F25B0F2-515C-4EC1-864F-56A467C26C98}" type="presOf" srcId="{3C12FD56-C8CF-406A-A274-A8C71815FBA5}" destId="{EADDAE5F-CA4A-4E71-83AF-CB1015B42A58}" srcOrd="0" destOrd="0" presId="urn:microsoft.com/office/officeart/2008/layout/RadialCluster"/>
    <dgm:cxn modelId="{A31522E2-9099-406E-A90D-90169952D449}" type="presOf" srcId="{D9EB162A-F8ED-4097-83F4-CD5EDA715E2C}" destId="{4966A8E7-436A-42E0-877F-A0F51E65E272}" srcOrd="0" destOrd="0" presId="urn:microsoft.com/office/officeart/2008/layout/RadialCluster"/>
    <dgm:cxn modelId="{BFC64F0A-E61C-472E-AE63-746DCA368DC6}" srcId="{3D5BD9A4-5F68-4E3B-96DD-7B87D029AA70}" destId="{D9EB162A-F8ED-4097-83F4-CD5EDA715E2C}" srcOrd="0" destOrd="0" parTransId="{56482237-F6BF-46EC-8558-5EFFFFE87CB8}" sibTransId="{AE34CFAA-EC55-49E1-97AD-D532B7EC79B6}"/>
    <dgm:cxn modelId="{BB31D16C-4982-4A6A-BE91-5849C62FAA92}" type="presOf" srcId="{945EAC4C-78F4-4E76-9F26-BF6F33B5FFD9}" destId="{17E78E40-8FEE-48B6-AAD4-9BF011A7715A}" srcOrd="0" destOrd="0" presId="urn:microsoft.com/office/officeart/2008/layout/RadialCluster"/>
    <dgm:cxn modelId="{327724EB-CDAC-4C96-8CF4-104C4B641317}" srcId="{D9EB162A-F8ED-4097-83F4-CD5EDA715E2C}" destId="{BF803561-9A3E-433B-B21F-D54D63729358}" srcOrd="2" destOrd="0" parTransId="{945EAC4C-78F4-4E76-9F26-BF6F33B5FFD9}" sibTransId="{E69DA897-4AEC-41D3-AA12-5993586E069D}"/>
    <dgm:cxn modelId="{998A3928-D10C-4534-B42B-65C51F1792A5}" type="presOf" srcId="{BF803561-9A3E-433B-B21F-D54D63729358}" destId="{18BDE3A3-5ED5-4B93-9F8F-1F867E7D7F20}" srcOrd="0" destOrd="0" presId="urn:microsoft.com/office/officeart/2008/layout/RadialCluster"/>
    <dgm:cxn modelId="{41FF3FD8-6024-4D5F-833F-2BB4EAAD119D}" type="presOf" srcId="{2E70A902-E604-4DDC-B416-3D20246570BF}" destId="{C1B6233E-1B54-4569-8E7C-1257DFF7EF8E}" srcOrd="0" destOrd="0" presId="urn:microsoft.com/office/officeart/2008/layout/RadialCluster"/>
    <dgm:cxn modelId="{9938D452-73C8-4040-8E74-8212EC7C346F}" type="presOf" srcId="{1D2BFF55-B984-4D9D-B26A-2ED59C54BDCD}" destId="{E519A0C6-7635-4546-BB19-E7D0D4C3CC8C}" srcOrd="0" destOrd="0" presId="urn:microsoft.com/office/officeart/2008/layout/RadialCluster"/>
    <dgm:cxn modelId="{DABD8E3B-7B22-440F-AE39-FFDEA2C9AEC7}" srcId="{D9EB162A-F8ED-4097-83F4-CD5EDA715E2C}" destId="{F35ED827-6425-4570-A862-BADF6D9977B4}" srcOrd="0" destOrd="0" parTransId="{A304CCC6-AAFE-4258-A57A-62D0D384FE02}" sibTransId="{75FC8610-8D24-4960-BAC3-7688DD4B35B4}"/>
    <dgm:cxn modelId="{6CA89D45-1698-4145-897F-3CA4F2704816}" type="presOf" srcId="{A304CCC6-AAFE-4258-A57A-62D0D384FE02}" destId="{AFAD3E74-9EA0-421A-A22D-79651185A088}" srcOrd="0" destOrd="0" presId="urn:microsoft.com/office/officeart/2008/layout/RadialCluster"/>
    <dgm:cxn modelId="{D9C3EB5A-DFBF-485E-9C2D-AC2A9DFFC91B}" srcId="{D9EB162A-F8ED-4097-83F4-CD5EDA715E2C}" destId="{2E70A902-E604-4DDC-B416-3D20246570BF}" srcOrd="1" destOrd="0" parTransId="{1D2BFF55-B984-4D9D-B26A-2ED59C54BDCD}" sibTransId="{6BE1BDAE-7EC0-4579-B5F4-8C7F4A6955BB}"/>
    <dgm:cxn modelId="{3B19EEE1-5787-448E-AD8D-5381647F25E3}" type="presParOf" srcId="{62CC1DC1-F349-48E6-9F4F-E445AD857E3B}" destId="{0D7D964D-F661-4AC9-9820-0F6B1CC9FC44}" srcOrd="0" destOrd="0" presId="urn:microsoft.com/office/officeart/2008/layout/RadialCluster"/>
    <dgm:cxn modelId="{A0456C1D-E292-42DE-BFE3-4A0F19410727}" type="presParOf" srcId="{0D7D964D-F661-4AC9-9820-0F6B1CC9FC44}" destId="{4966A8E7-436A-42E0-877F-A0F51E65E272}" srcOrd="0" destOrd="0" presId="urn:microsoft.com/office/officeart/2008/layout/RadialCluster"/>
    <dgm:cxn modelId="{59E0467A-0EA8-42D7-B043-ED603E3DBD63}" type="presParOf" srcId="{0D7D964D-F661-4AC9-9820-0F6B1CC9FC44}" destId="{AFAD3E74-9EA0-421A-A22D-79651185A088}" srcOrd="1" destOrd="0" presId="urn:microsoft.com/office/officeart/2008/layout/RadialCluster"/>
    <dgm:cxn modelId="{CD848C41-ADAB-4EAF-A762-643A732D2262}" type="presParOf" srcId="{0D7D964D-F661-4AC9-9820-0F6B1CC9FC44}" destId="{0AA55FC9-9F51-41CD-8366-BE18757CD257}" srcOrd="2" destOrd="0" presId="urn:microsoft.com/office/officeart/2008/layout/RadialCluster"/>
    <dgm:cxn modelId="{B6E3966C-7C2A-48D1-A930-FE086D3AAC6B}" type="presParOf" srcId="{0D7D964D-F661-4AC9-9820-0F6B1CC9FC44}" destId="{E519A0C6-7635-4546-BB19-E7D0D4C3CC8C}" srcOrd="3" destOrd="0" presId="urn:microsoft.com/office/officeart/2008/layout/RadialCluster"/>
    <dgm:cxn modelId="{0761D333-43B6-43A6-A7F3-8F770503815D}" type="presParOf" srcId="{0D7D964D-F661-4AC9-9820-0F6B1CC9FC44}" destId="{C1B6233E-1B54-4569-8E7C-1257DFF7EF8E}" srcOrd="4" destOrd="0" presId="urn:microsoft.com/office/officeart/2008/layout/RadialCluster"/>
    <dgm:cxn modelId="{72EBC6B0-5A57-436C-967B-A8AF6B7080AE}" type="presParOf" srcId="{0D7D964D-F661-4AC9-9820-0F6B1CC9FC44}" destId="{17E78E40-8FEE-48B6-AAD4-9BF011A7715A}" srcOrd="5" destOrd="0" presId="urn:microsoft.com/office/officeart/2008/layout/RadialCluster"/>
    <dgm:cxn modelId="{08AF72C7-9312-42E2-97B0-815C7216E29C}" type="presParOf" srcId="{0D7D964D-F661-4AC9-9820-0F6B1CC9FC44}" destId="{18BDE3A3-5ED5-4B93-9F8F-1F867E7D7F20}" srcOrd="6" destOrd="0" presId="urn:microsoft.com/office/officeart/2008/layout/RadialCluster"/>
    <dgm:cxn modelId="{2F67CC4A-AB0C-4178-B536-1B0DEE9111AB}" type="presParOf" srcId="{0D7D964D-F661-4AC9-9820-0F6B1CC9FC44}" destId="{EADDAE5F-CA4A-4E71-83AF-CB1015B42A58}" srcOrd="7" destOrd="0" presId="urn:microsoft.com/office/officeart/2008/layout/RadialCluster"/>
    <dgm:cxn modelId="{CC339DDC-D50C-42E3-BF3A-941558FBA55E}" type="presParOf" srcId="{0D7D964D-F661-4AC9-9820-0F6B1CC9FC44}" destId="{7F8A6235-B7FD-4A85-876B-1108FB867540}"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66917" cy="500597"/>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76836" y="3"/>
            <a:ext cx="2966917" cy="500597"/>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997C795-32F0-49D0-9BC3-6B71D739409C}" type="datetimeFigureOut">
              <a:rPr lang="en-GB"/>
              <a:pPr>
                <a:defRPr/>
              </a:pPr>
              <a:t>01/10/2015</a:t>
            </a:fld>
            <a:endParaRPr lang="en-GB"/>
          </a:p>
        </p:txBody>
      </p:sp>
      <p:sp>
        <p:nvSpPr>
          <p:cNvPr id="4" name="Footer Placeholder 3"/>
          <p:cNvSpPr>
            <a:spLocks noGrp="1"/>
          </p:cNvSpPr>
          <p:nvPr>
            <p:ph type="ftr" sz="quarter" idx="2"/>
          </p:nvPr>
        </p:nvSpPr>
        <p:spPr>
          <a:xfrm>
            <a:off x="1" y="9470492"/>
            <a:ext cx="2966917" cy="50059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76836" y="9470492"/>
            <a:ext cx="2966917" cy="50059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91C97B4E-16FC-4758-8A34-99E3958AE708}" type="slidenum">
              <a:rPr lang="en-GB" altLang="en-US"/>
              <a:pPr>
                <a:defRPr/>
              </a:pPr>
              <a:t>‹#›</a:t>
            </a:fld>
            <a:endParaRPr lang="en-GB" altLang="en-US"/>
          </a:p>
        </p:txBody>
      </p:sp>
    </p:spTree>
    <p:extLst>
      <p:ext uri="{BB962C8B-B14F-4D97-AF65-F5344CB8AC3E}">
        <p14:creationId xmlns:p14="http://schemas.microsoft.com/office/powerpoint/2010/main" val="145472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66917" cy="500597"/>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76836" y="3"/>
            <a:ext cx="2966917" cy="500597"/>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853BCB4-0F09-4F8E-BC81-B4CED3DC4FCD}" type="datetimeFigureOut">
              <a:rPr lang="en-GB"/>
              <a:pPr>
                <a:defRPr/>
              </a:pPr>
              <a:t>01/10/2015</a:t>
            </a:fld>
            <a:endParaRPr lang="en-GB"/>
          </a:p>
        </p:txBody>
      </p:sp>
      <p:sp>
        <p:nvSpPr>
          <p:cNvPr id="4" name="Slide Image Placeholder 3"/>
          <p:cNvSpPr>
            <a:spLocks noGrp="1" noRot="1" noChangeAspect="1"/>
          </p:cNvSpPr>
          <p:nvPr>
            <p:ph type="sldImg" idx="2"/>
          </p:nvPr>
        </p:nvSpPr>
        <p:spPr>
          <a:xfrm>
            <a:off x="1181100" y="1246188"/>
            <a:ext cx="4484688" cy="33655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150" y="4798247"/>
            <a:ext cx="5476550" cy="392645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1" y="9470492"/>
            <a:ext cx="2966917" cy="50059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76836" y="9470492"/>
            <a:ext cx="2966917" cy="50059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5E66AF57-1311-41C5-8F1D-1D5AE660D718}" type="slidenum">
              <a:rPr lang="en-GB" altLang="en-US"/>
              <a:pPr>
                <a:defRPr/>
              </a:pPr>
              <a:t>‹#›</a:t>
            </a:fld>
            <a:endParaRPr lang="en-GB" altLang="en-US"/>
          </a:p>
        </p:txBody>
      </p:sp>
    </p:spTree>
    <p:extLst>
      <p:ext uri="{BB962C8B-B14F-4D97-AF65-F5344CB8AC3E}">
        <p14:creationId xmlns:p14="http://schemas.microsoft.com/office/powerpoint/2010/main" val="1126773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JH</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6764443-F3DD-487C-8B12-FAA06279D7DD}" type="slidenum">
              <a:rPr lang="en-GB" altLang="en-US" smtClean="0">
                <a:solidFill>
                  <a:prstClr val="black"/>
                </a:solidFill>
                <a:cs typeface="Arial" charset="0"/>
              </a:rPr>
              <a:pPr>
                <a:spcBef>
                  <a:spcPct val="0"/>
                </a:spcBef>
              </a:pPr>
              <a:t>1</a:t>
            </a:fld>
            <a:endParaRPr lang="en-GB" altLang="en-US" smtClean="0">
              <a:solidFill>
                <a:prstClr val="black"/>
              </a:solidFill>
              <a:cs typeface="Arial" charset="0"/>
            </a:endParaRPr>
          </a:p>
        </p:txBody>
      </p:sp>
    </p:spTree>
    <p:extLst>
      <p:ext uri="{BB962C8B-B14F-4D97-AF65-F5344CB8AC3E}">
        <p14:creationId xmlns:p14="http://schemas.microsoft.com/office/powerpoint/2010/main" val="328740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smtClean="0"/>
          </a:p>
          <a:p>
            <a:r>
              <a:rPr lang="en-US" dirty="0" smtClean="0"/>
              <a:t>Improve local monitoring and benchmarking in all collection points, including civic amenities and retail</a:t>
            </a:r>
          </a:p>
          <a:p>
            <a:r>
              <a:rPr lang="en-US" dirty="0" smtClean="0"/>
              <a:t>outlets.</a:t>
            </a:r>
          </a:p>
          <a:p>
            <a:r>
              <a:rPr lang="en-US" dirty="0" smtClean="0"/>
              <a:t>• Improve access to information by creating specific lists for WEEE related companies, including the availability</a:t>
            </a:r>
          </a:p>
          <a:p>
            <a:r>
              <a:rPr lang="en-US" dirty="0" smtClean="0"/>
              <a:t>of  contact details of  the entity managing the register, and </a:t>
            </a:r>
            <a:r>
              <a:rPr lang="en-US" dirty="0" err="1" smtClean="0"/>
              <a:t>standardising</a:t>
            </a:r>
            <a:r>
              <a:rPr lang="en-US" dirty="0" smtClean="0"/>
              <a:t> terminology to describe different</a:t>
            </a:r>
          </a:p>
          <a:p>
            <a:r>
              <a:rPr lang="en-US" dirty="0" smtClean="0"/>
              <a:t>activities and actors.</a:t>
            </a:r>
          </a:p>
          <a:p>
            <a:r>
              <a:rPr lang="en-US" dirty="0" smtClean="0"/>
              <a:t>• Develop a national WEEE monitoring strategy.</a:t>
            </a:r>
          </a:p>
          <a:p>
            <a:r>
              <a:rPr lang="en-US" dirty="0" smtClean="0"/>
              <a:t>• Improve current methods for calculating e-waste indicators that form the basis for national mass</a:t>
            </a:r>
          </a:p>
          <a:p>
            <a:r>
              <a:rPr lang="en-US" dirty="0" smtClean="0"/>
              <a:t>balance calculations.</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10</a:t>
            </a:fld>
            <a:endParaRPr lang="en-GB" altLang="en-US"/>
          </a:p>
        </p:txBody>
      </p:sp>
    </p:spTree>
    <p:extLst>
      <p:ext uri="{BB962C8B-B14F-4D97-AF65-F5344CB8AC3E}">
        <p14:creationId xmlns:p14="http://schemas.microsoft.com/office/powerpoint/2010/main" val="388153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smtClean="0"/>
          </a:p>
          <a:p>
            <a:r>
              <a:rPr lang="en-US" dirty="0" smtClean="0"/>
              <a:t>Establish reporting obligations for all actors collecting WEEE products.</a:t>
            </a:r>
          </a:p>
          <a:p>
            <a:r>
              <a:rPr lang="en-US" dirty="0" smtClean="0"/>
              <a:t>• Use an unequivocal description of  WEEE that is understood by all actors reporting.</a:t>
            </a:r>
          </a:p>
          <a:p>
            <a:r>
              <a:rPr lang="en-US" dirty="0" smtClean="0"/>
              <a:t>• Use the same codes or use codes that allow comparability in reporting processes.</a:t>
            </a:r>
          </a:p>
          <a:p>
            <a:r>
              <a:rPr lang="en-US" dirty="0" smtClean="0"/>
              <a:t>• Establish a control system of  data collected that will assess consistency and reliability of  the data reported</a:t>
            </a:r>
          </a:p>
          <a:p>
            <a:r>
              <a:rPr lang="en-US" dirty="0" smtClean="0"/>
              <a:t>by actors.</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11</a:t>
            </a:fld>
            <a:endParaRPr lang="en-GB" altLang="en-US"/>
          </a:p>
        </p:txBody>
      </p:sp>
    </p:spTree>
    <p:extLst>
      <p:ext uri="{BB962C8B-B14F-4D97-AF65-F5344CB8AC3E}">
        <p14:creationId xmlns:p14="http://schemas.microsoft.com/office/powerpoint/2010/main" val="119655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GB" altLang="nl-BE" dirty="0" smtClean="0"/>
          </a:p>
          <a:p>
            <a:r>
              <a:rPr lang="en-GB" altLang="nl-BE" dirty="0" smtClean="0"/>
              <a:t>Based</a:t>
            </a:r>
            <a:r>
              <a:rPr lang="en-GB" altLang="nl-BE" baseline="0" dirty="0" smtClean="0"/>
              <a:t> on EERA response: cable and yokes/ TVs not asked. </a:t>
            </a:r>
          </a:p>
          <a:p>
            <a:endParaRPr lang="en-GB" altLang="nl-BE" dirty="0" smtClean="0"/>
          </a:p>
          <a:p>
            <a:r>
              <a:rPr lang="en-GB" altLang="nl-BE" dirty="0" smtClean="0"/>
              <a:t>Around 350 M€ in intrinsic material value is not present anymore in the collection streams when arriving at pre-processing*. </a:t>
            </a:r>
            <a:r>
              <a:rPr lang="en-GB" altLang="nl-BE" i="1" dirty="0" smtClean="0"/>
              <a:t>* Rough estimate for these two types of cherry picking alone. </a:t>
            </a:r>
          </a:p>
          <a:p>
            <a:r>
              <a:rPr lang="en-GB" altLang="nl-BE" i="1" dirty="0" smtClean="0"/>
              <a:t>There is clearly an existing market for these materials that benefits from :</a:t>
            </a:r>
          </a:p>
          <a:p>
            <a:r>
              <a:rPr lang="en-GB" altLang="nl-BE" b="1" dirty="0" smtClean="0"/>
              <a:t>cash transactions, lack of up/downstream monitoring, ambiguous codification for WEEE components.</a:t>
            </a:r>
          </a:p>
          <a:p>
            <a:endParaRPr lang="en-GB" altLang="nl-BE" dirty="0" smtClean="0"/>
          </a:p>
          <a:p>
            <a:r>
              <a:rPr lang="nl-NL" sz="1200" b="0" i="0" u="none" strike="noStrike" kern="1200" dirty="0" smtClean="0">
                <a:solidFill>
                  <a:schemeClr val="tx1"/>
                </a:solidFill>
                <a:effectLst/>
                <a:latin typeface="+mn-lt"/>
                <a:ea typeface="+mn-ea"/>
                <a:cs typeface="+mn-cs"/>
              </a:rPr>
              <a:t>128</a:t>
            </a:r>
            <a:r>
              <a:rPr lang="nl-NL" dirty="0" smtClean="0"/>
              <a:t> </a:t>
            </a:r>
            <a:r>
              <a:rPr lang="nl-NL" sz="1200" b="0" i="0" u="none" strike="noStrike" kern="1200" dirty="0" smtClean="0">
                <a:solidFill>
                  <a:schemeClr val="tx1"/>
                </a:solidFill>
                <a:effectLst/>
                <a:latin typeface="+mn-lt"/>
                <a:ea typeface="+mn-ea"/>
                <a:cs typeface="+mn-cs"/>
              </a:rPr>
              <a:t>g/ per</a:t>
            </a:r>
            <a:r>
              <a:rPr lang="nl-NL" sz="1200" b="0" i="0" u="none" strike="noStrike" kern="1200" baseline="0" dirty="0" smtClean="0">
                <a:solidFill>
                  <a:schemeClr val="tx1"/>
                </a:solidFill>
                <a:effectLst/>
                <a:latin typeface="+mn-lt"/>
                <a:ea typeface="+mn-ea"/>
                <a:cs typeface="+mn-cs"/>
              </a:rPr>
              <a:t> </a:t>
            </a:r>
            <a:r>
              <a:rPr lang="nl-NL" sz="1200" b="0" i="0" u="none" strike="noStrike" kern="1200" dirty="0" smtClean="0">
                <a:solidFill>
                  <a:schemeClr val="tx1"/>
                </a:solidFill>
                <a:effectLst/>
                <a:latin typeface="+mn-lt"/>
                <a:ea typeface="+mn-ea"/>
                <a:cs typeface="+mn-cs"/>
              </a:rPr>
              <a:t>fridge of 38.2 kg of CFC 12 in compressor</a:t>
            </a:r>
            <a:r>
              <a:rPr lang="nl-NL" dirty="0" smtClean="0"/>
              <a:t> </a:t>
            </a:r>
          </a:p>
          <a:p>
            <a:r>
              <a:rPr lang="nl-NL" sz="1200" b="0" i="0" u="none" strike="noStrike" kern="1200" dirty="0" smtClean="0">
                <a:solidFill>
                  <a:schemeClr val="tx1"/>
                </a:solidFill>
                <a:effectLst/>
                <a:latin typeface="+mn-lt"/>
                <a:ea typeface="+mn-ea"/>
                <a:cs typeface="+mn-cs"/>
              </a:rPr>
              <a:t>2.84</a:t>
            </a:r>
            <a:r>
              <a:rPr lang="nl-NL" dirty="0" smtClean="0"/>
              <a:t> </a:t>
            </a:r>
            <a:r>
              <a:rPr lang="nl-NL" sz="1200" b="0" i="0" u="none" strike="noStrike" kern="1200" dirty="0" smtClean="0">
                <a:solidFill>
                  <a:schemeClr val="tx1"/>
                </a:solidFill>
                <a:effectLst/>
                <a:latin typeface="+mn-lt"/>
                <a:ea typeface="+mn-ea"/>
                <a:cs typeface="+mn-cs"/>
              </a:rPr>
              <a:t>kg CFC 12 per tonne of C&amp;F</a:t>
            </a:r>
            <a:r>
              <a:rPr lang="nl-NL" dirty="0" smtClean="0"/>
              <a:t> </a:t>
            </a:r>
          </a:p>
          <a:p>
            <a:r>
              <a:rPr lang="nl-NL" sz="1200" b="1" i="0" u="none" strike="noStrike" kern="1200" dirty="0" smtClean="0">
                <a:solidFill>
                  <a:schemeClr val="tx1"/>
                </a:solidFill>
                <a:effectLst/>
                <a:latin typeface="+mn-lt"/>
                <a:ea typeface="+mn-ea"/>
                <a:cs typeface="+mn-cs"/>
              </a:rPr>
              <a:t>57%</a:t>
            </a:r>
            <a:r>
              <a:rPr lang="nl-NL" dirty="0" smtClean="0"/>
              <a:t> </a:t>
            </a:r>
            <a:r>
              <a:rPr lang="nl-NL" sz="1200" b="0" i="0" u="none" strike="noStrike" kern="1200" dirty="0" smtClean="0">
                <a:solidFill>
                  <a:schemeClr val="tx1"/>
                </a:solidFill>
                <a:effectLst/>
                <a:latin typeface="+mn-lt"/>
                <a:ea typeface="+mn-ea"/>
                <a:cs typeface="+mn-cs"/>
              </a:rPr>
              <a:t>CFC containing</a:t>
            </a:r>
            <a:r>
              <a:rPr lang="nl-NL" dirty="0" smtClean="0"/>
              <a:t> </a:t>
            </a:r>
            <a:r>
              <a:rPr lang="nl-NL" sz="1200" b="1" i="0" u="none" strike="noStrike" kern="1200" dirty="0" smtClean="0">
                <a:solidFill>
                  <a:schemeClr val="tx1"/>
                </a:solidFill>
                <a:effectLst/>
                <a:latin typeface="+mn-lt"/>
                <a:ea typeface="+mn-ea"/>
                <a:cs typeface="+mn-cs"/>
              </a:rPr>
              <a:t>30%</a:t>
            </a:r>
            <a:r>
              <a:rPr lang="nl-NL" dirty="0" smtClean="0"/>
              <a:t> </a:t>
            </a:r>
            <a:r>
              <a:rPr lang="nl-NL" sz="1200" b="0" i="0" u="none" strike="noStrike" kern="1200" dirty="0" smtClean="0">
                <a:solidFill>
                  <a:schemeClr val="tx1"/>
                </a:solidFill>
                <a:effectLst/>
                <a:latin typeface="+mn-lt"/>
                <a:ea typeface="+mn-ea"/>
                <a:cs typeface="+mn-cs"/>
              </a:rPr>
              <a:t>compressor removed</a:t>
            </a:r>
            <a:r>
              <a:rPr lang="nl-NL" dirty="0" smtClean="0"/>
              <a:t> </a:t>
            </a:r>
          </a:p>
          <a:p>
            <a:r>
              <a:rPr lang="nl-NL" sz="1200" b="0" i="0" u="none" strike="noStrike" kern="1200" dirty="0" smtClean="0">
                <a:solidFill>
                  <a:schemeClr val="tx1"/>
                </a:solidFill>
                <a:effectLst/>
                <a:latin typeface="+mn-lt"/>
                <a:ea typeface="+mn-ea"/>
                <a:cs typeface="+mn-cs"/>
              </a:rPr>
              <a:t>1.62</a:t>
            </a:r>
            <a:r>
              <a:rPr lang="nl-NL" dirty="0" smtClean="0"/>
              <a:t> </a:t>
            </a:r>
            <a:r>
              <a:rPr lang="nl-NL" sz="1200" b="0" i="0" u="none" strike="noStrike" kern="1200" dirty="0" smtClean="0">
                <a:solidFill>
                  <a:schemeClr val="tx1"/>
                </a:solidFill>
                <a:effectLst/>
                <a:latin typeface="+mn-lt"/>
                <a:ea typeface="+mn-ea"/>
                <a:cs typeface="+mn-cs"/>
              </a:rPr>
              <a:t>for all fridges, kg CFC12 to air per ton fridges</a:t>
            </a:r>
            <a:r>
              <a:rPr lang="nl-NL" dirty="0" smtClean="0"/>
              <a:t> </a:t>
            </a:r>
          </a:p>
          <a:p>
            <a:r>
              <a:rPr lang="nl-NL" sz="1200" b="0" i="0" u="none" strike="noStrike" kern="1200" dirty="0" smtClean="0">
                <a:solidFill>
                  <a:schemeClr val="tx1"/>
                </a:solidFill>
                <a:effectLst/>
                <a:latin typeface="+mn-lt"/>
                <a:ea typeface="+mn-ea"/>
                <a:cs typeface="+mn-cs"/>
              </a:rPr>
              <a:t>10.9</a:t>
            </a:r>
            <a:r>
              <a:rPr lang="nl-NL" dirty="0" smtClean="0"/>
              <a:t> </a:t>
            </a:r>
            <a:r>
              <a:rPr lang="nl-NL" sz="1200" b="0" i="0" u="none" strike="noStrike" kern="1200" dirty="0" smtClean="0">
                <a:solidFill>
                  <a:schemeClr val="tx1"/>
                </a:solidFill>
                <a:effectLst/>
                <a:latin typeface="+mn-lt"/>
                <a:ea typeface="+mn-ea"/>
                <a:cs typeface="+mn-cs"/>
              </a:rPr>
              <a:t>direct GWP in ton Co2 per kg substance, IPCC 2007 in kgCO2/ kg CFC12</a:t>
            </a:r>
            <a:r>
              <a:rPr lang="nl-NL" dirty="0" smtClean="0"/>
              <a:t> </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1,059,307   WG C&amp;F, tonnes</a:t>
            </a:r>
            <a:r>
              <a:rPr lang="nl-NL" dirty="0" smtClean="0"/>
              <a:t> </a:t>
            </a:r>
            <a:r>
              <a:rPr lang="nl-NL" sz="1200" b="0" i="0" u="none" strike="noStrike" kern="1200" dirty="0" smtClean="0">
                <a:solidFill>
                  <a:schemeClr val="tx1"/>
                </a:solidFill>
                <a:effectLst/>
                <a:latin typeface="+mn-lt"/>
                <a:ea typeface="+mn-ea"/>
                <a:cs typeface="+mn-cs"/>
              </a:rPr>
              <a:t>(only 0108+0109)</a:t>
            </a:r>
            <a:r>
              <a:rPr lang="nl-NL" dirty="0" smtClean="0"/>
              <a:t> </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5,616,194   ton CO2 lost</a:t>
            </a:r>
            <a:r>
              <a:rPr lang="nl-NL" dirty="0" smtClean="0"/>
              <a:t> </a:t>
            </a:r>
          </a:p>
          <a:p>
            <a:r>
              <a:rPr lang="nl-NL" dirty="0" smtClean="0"/>
              <a:t>m</a:t>
            </a:r>
            <a:r>
              <a:rPr lang="nl-NL" sz="1200" b="0" i="0" u="none" strike="noStrike" kern="1200" dirty="0" smtClean="0">
                <a:solidFill>
                  <a:schemeClr val="tx1"/>
                </a:solidFill>
                <a:effectLst/>
                <a:latin typeface="+mn-lt"/>
                <a:ea typeface="+mn-ea"/>
                <a:cs typeface="+mn-cs"/>
              </a:rPr>
              <a:t>odern car</a:t>
            </a:r>
            <a:r>
              <a:rPr lang="nl-NL" dirty="0" smtClean="0"/>
              <a:t> 2014:</a:t>
            </a:r>
            <a:r>
              <a:rPr lang="nl-NL" baseline="0" dirty="0" smtClean="0"/>
              <a:t> </a:t>
            </a:r>
            <a:r>
              <a:rPr lang="nl-NL" sz="1200" b="0" i="0" u="none" strike="noStrike" kern="1200" dirty="0" smtClean="0">
                <a:solidFill>
                  <a:schemeClr val="tx1"/>
                </a:solidFill>
                <a:effectLst/>
                <a:latin typeface="+mn-lt"/>
                <a:ea typeface="+mn-ea"/>
                <a:cs typeface="+mn-cs"/>
              </a:rPr>
              <a:t>125g/ km</a:t>
            </a:r>
            <a:r>
              <a:rPr lang="nl-NL" dirty="0" smtClean="0"/>
              <a:t> </a:t>
            </a:r>
          </a:p>
          <a:p>
            <a:r>
              <a:rPr lang="nl-NL" sz="1200" b="0" i="0" u="none" strike="noStrike" kern="1200" dirty="0" smtClean="0">
                <a:solidFill>
                  <a:schemeClr val="tx1"/>
                </a:solidFill>
                <a:effectLst/>
                <a:latin typeface="+mn-lt"/>
                <a:ea typeface="+mn-ea"/>
                <a:cs typeface="+mn-cs"/>
              </a:rPr>
              <a:t>10.816</a:t>
            </a:r>
            <a:r>
              <a:rPr lang="nl-NL" dirty="0" smtClean="0"/>
              <a:t> km annually</a:t>
            </a:r>
          </a:p>
          <a:p>
            <a:r>
              <a:rPr lang="nl-NL" sz="1200" b="0" i="0" u="none" strike="noStrike" kern="1200" dirty="0" smtClean="0">
                <a:solidFill>
                  <a:schemeClr val="tx1"/>
                </a:solidFill>
                <a:effectLst/>
                <a:latin typeface="+mn-lt"/>
                <a:ea typeface="+mn-ea"/>
                <a:cs typeface="+mn-cs"/>
              </a:rPr>
              <a:t>1.35</a:t>
            </a:r>
            <a:r>
              <a:rPr lang="nl-NL" dirty="0" smtClean="0"/>
              <a:t> </a:t>
            </a:r>
            <a:r>
              <a:rPr lang="nl-NL" sz="1200" b="0" i="0" u="none" strike="noStrike" kern="1200" dirty="0" smtClean="0">
                <a:solidFill>
                  <a:schemeClr val="tx1"/>
                </a:solidFill>
                <a:effectLst/>
                <a:latin typeface="+mn-lt"/>
                <a:ea typeface="+mn-ea"/>
                <a:cs typeface="+mn-cs"/>
              </a:rPr>
              <a:t>ton</a:t>
            </a:r>
            <a:r>
              <a:rPr lang="nl-NL" dirty="0" smtClean="0"/>
              <a:t> per year</a:t>
            </a:r>
            <a:r>
              <a:rPr lang="nl-NL" baseline="0" dirty="0" smtClean="0"/>
              <a:t> per car.</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Equals 4,153,989 modern passenger cars on the road</a:t>
            </a:r>
            <a:r>
              <a:rPr lang="nl-NL" dirty="0" smtClean="0"/>
              <a:t> </a:t>
            </a:r>
            <a:endParaRPr lang="en-US" altLang="nl-BE"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71D502-71DE-491B-AED8-A0CD12389628}" type="slidenum">
              <a:rPr lang="en-GB" altLang="en-US">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44220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GB" altLang="nl-BE" dirty="0" smtClean="0"/>
          </a:p>
          <a:p>
            <a:r>
              <a:rPr lang="en-GB" altLang="nl-BE" dirty="0" smtClean="0"/>
              <a:t>Based</a:t>
            </a:r>
            <a:r>
              <a:rPr lang="en-GB" altLang="nl-BE" baseline="0" dirty="0" smtClean="0"/>
              <a:t> on EERA response: cable and yokes/ TVs not asked. </a:t>
            </a:r>
          </a:p>
          <a:p>
            <a:endParaRPr lang="en-GB" altLang="nl-BE" dirty="0" smtClean="0"/>
          </a:p>
          <a:p>
            <a:r>
              <a:rPr lang="en-GB" altLang="nl-BE" dirty="0" smtClean="0"/>
              <a:t>Around 350 M€ in intrinsic material value is not present anymore in the collection streams when arriving at pre-processing*. </a:t>
            </a:r>
            <a:r>
              <a:rPr lang="en-GB" altLang="nl-BE" i="1" dirty="0" smtClean="0"/>
              <a:t>* Rough estimate for these two types of cherry picking alone. </a:t>
            </a:r>
          </a:p>
          <a:p>
            <a:r>
              <a:rPr lang="en-GB" altLang="nl-BE" i="1" dirty="0" smtClean="0"/>
              <a:t>There is clearly an existing market for these materials that benefits from :</a:t>
            </a:r>
          </a:p>
          <a:p>
            <a:r>
              <a:rPr lang="en-GB" altLang="nl-BE" b="1" dirty="0" smtClean="0"/>
              <a:t>cash transactions, lack of up/downstream monitoring, ambiguous codification for WEEE components.</a:t>
            </a:r>
          </a:p>
          <a:p>
            <a:endParaRPr lang="en-GB" altLang="nl-BE" dirty="0" smtClean="0"/>
          </a:p>
          <a:p>
            <a:r>
              <a:rPr lang="nl-NL" sz="1200" b="0" i="0" u="none" strike="noStrike" kern="1200" dirty="0" smtClean="0">
                <a:solidFill>
                  <a:schemeClr val="tx1"/>
                </a:solidFill>
                <a:effectLst/>
                <a:latin typeface="+mn-lt"/>
                <a:ea typeface="+mn-ea"/>
                <a:cs typeface="+mn-cs"/>
              </a:rPr>
              <a:t>128</a:t>
            </a:r>
            <a:r>
              <a:rPr lang="nl-NL" dirty="0" smtClean="0"/>
              <a:t> </a:t>
            </a:r>
            <a:r>
              <a:rPr lang="nl-NL" sz="1200" b="0" i="0" u="none" strike="noStrike" kern="1200" dirty="0" smtClean="0">
                <a:solidFill>
                  <a:schemeClr val="tx1"/>
                </a:solidFill>
                <a:effectLst/>
                <a:latin typeface="+mn-lt"/>
                <a:ea typeface="+mn-ea"/>
                <a:cs typeface="+mn-cs"/>
              </a:rPr>
              <a:t>g/ per</a:t>
            </a:r>
            <a:r>
              <a:rPr lang="nl-NL" sz="1200" b="0" i="0" u="none" strike="noStrike" kern="1200" baseline="0" dirty="0" smtClean="0">
                <a:solidFill>
                  <a:schemeClr val="tx1"/>
                </a:solidFill>
                <a:effectLst/>
                <a:latin typeface="+mn-lt"/>
                <a:ea typeface="+mn-ea"/>
                <a:cs typeface="+mn-cs"/>
              </a:rPr>
              <a:t> </a:t>
            </a:r>
            <a:r>
              <a:rPr lang="nl-NL" sz="1200" b="0" i="0" u="none" strike="noStrike" kern="1200" dirty="0" smtClean="0">
                <a:solidFill>
                  <a:schemeClr val="tx1"/>
                </a:solidFill>
                <a:effectLst/>
                <a:latin typeface="+mn-lt"/>
                <a:ea typeface="+mn-ea"/>
                <a:cs typeface="+mn-cs"/>
              </a:rPr>
              <a:t>fridge of 38.2 kg of CFC 12 in compressor</a:t>
            </a:r>
            <a:r>
              <a:rPr lang="nl-NL" dirty="0" smtClean="0"/>
              <a:t> </a:t>
            </a:r>
          </a:p>
          <a:p>
            <a:r>
              <a:rPr lang="nl-NL" sz="1200" b="0" i="0" u="none" strike="noStrike" kern="1200" dirty="0" smtClean="0">
                <a:solidFill>
                  <a:schemeClr val="tx1"/>
                </a:solidFill>
                <a:effectLst/>
                <a:latin typeface="+mn-lt"/>
                <a:ea typeface="+mn-ea"/>
                <a:cs typeface="+mn-cs"/>
              </a:rPr>
              <a:t>2.84</a:t>
            </a:r>
            <a:r>
              <a:rPr lang="nl-NL" dirty="0" smtClean="0"/>
              <a:t> </a:t>
            </a:r>
            <a:r>
              <a:rPr lang="nl-NL" sz="1200" b="0" i="0" u="none" strike="noStrike" kern="1200" dirty="0" smtClean="0">
                <a:solidFill>
                  <a:schemeClr val="tx1"/>
                </a:solidFill>
                <a:effectLst/>
                <a:latin typeface="+mn-lt"/>
                <a:ea typeface="+mn-ea"/>
                <a:cs typeface="+mn-cs"/>
              </a:rPr>
              <a:t>kg CFC 12 per tonne of C&amp;F</a:t>
            </a:r>
            <a:r>
              <a:rPr lang="nl-NL" dirty="0" smtClean="0"/>
              <a:t> </a:t>
            </a:r>
          </a:p>
          <a:p>
            <a:r>
              <a:rPr lang="nl-NL" sz="1200" b="1" i="0" u="none" strike="noStrike" kern="1200" dirty="0" smtClean="0">
                <a:solidFill>
                  <a:schemeClr val="tx1"/>
                </a:solidFill>
                <a:effectLst/>
                <a:latin typeface="+mn-lt"/>
                <a:ea typeface="+mn-ea"/>
                <a:cs typeface="+mn-cs"/>
              </a:rPr>
              <a:t>57%</a:t>
            </a:r>
            <a:r>
              <a:rPr lang="nl-NL" dirty="0" smtClean="0"/>
              <a:t> </a:t>
            </a:r>
            <a:r>
              <a:rPr lang="nl-NL" sz="1200" b="0" i="0" u="none" strike="noStrike" kern="1200" dirty="0" smtClean="0">
                <a:solidFill>
                  <a:schemeClr val="tx1"/>
                </a:solidFill>
                <a:effectLst/>
                <a:latin typeface="+mn-lt"/>
                <a:ea typeface="+mn-ea"/>
                <a:cs typeface="+mn-cs"/>
              </a:rPr>
              <a:t>CFC containing</a:t>
            </a:r>
            <a:r>
              <a:rPr lang="nl-NL" dirty="0" smtClean="0"/>
              <a:t> </a:t>
            </a:r>
            <a:r>
              <a:rPr lang="nl-NL" sz="1200" b="1" i="0" u="none" strike="noStrike" kern="1200" dirty="0" smtClean="0">
                <a:solidFill>
                  <a:schemeClr val="tx1"/>
                </a:solidFill>
                <a:effectLst/>
                <a:latin typeface="+mn-lt"/>
                <a:ea typeface="+mn-ea"/>
                <a:cs typeface="+mn-cs"/>
              </a:rPr>
              <a:t>30%</a:t>
            </a:r>
            <a:r>
              <a:rPr lang="nl-NL" dirty="0" smtClean="0"/>
              <a:t> </a:t>
            </a:r>
            <a:r>
              <a:rPr lang="nl-NL" sz="1200" b="0" i="0" u="none" strike="noStrike" kern="1200" dirty="0" smtClean="0">
                <a:solidFill>
                  <a:schemeClr val="tx1"/>
                </a:solidFill>
                <a:effectLst/>
                <a:latin typeface="+mn-lt"/>
                <a:ea typeface="+mn-ea"/>
                <a:cs typeface="+mn-cs"/>
              </a:rPr>
              <a:t>compressor removed</a:t>
            </a:r>
            <a:r>
              <a:rPr lang="nl-NL" dirty="0" smtClean="0"/>
              <a:t> </a:t>
            </a:r>
          </a:p>
          <a:p>
            <a:r>
              <a:rPr lang="nl-NL" sz="1200" b="0" i="0" u="none" strike="noStrike" kern="1200" dirty="0" smtClean="0">
                <a:solidFill>
                  <a:schemeClr val="tx1"/>
                </a:solidFill>
                <a:effectLst/>
                <a:latin typeface="+mn-lt"/>
                <a:ea typeface="+mn-ea"/>
                <a:cs typeface="+mn-cs"/>
              </a:rPr>
              <a:t>1.62</a:t>
            </a:r>
            <a:r>
              <a:rPr lang="nl-NL" dirty="0" smtClean="0"/>
              <a:t> </a:t>
            </a:r>
            <a:r>
              <a:rPr lang="nl-NL" sz="1200" b="0" i="0" u="none" strike="noStrike" kern="1200" dirty="0" smtClean="0">
                <a:solidFill>
                  <a:schemeClr val="tx1"/>
                </a:solidFill>
                <a:effectLst/>
                <a:latin typeface="+mn-lt"/>
                <a:ea typeface="+mn-ea"/>
                <a:cs typeface="+mn-cs"/>
              </a:rPr>
              <a:t>for all fridges, kg CFC12 to air per ton fridges</a:t>
            </a:r>
            <a:r>
              <a:rPr lang="nl-NL" dirty="0" smtClean="0"/>
              <a:t> </a:t>
            </a:r>
          </a:p>
          <a:p>
            <a:r>
              <a:rPr lang="nl-NL" sz="1200" b="0" i="0" u="none" strike="noStrike" kern="1200" dirty="0" smtClean="0">
                <a:solidFill>
                  <a:schemeClr val="tx1"/>
                </a:solidFill>
                <a:effectLst/>
                <a:latin typeface="+mn-lt"/>
                <a:ea typeface="+mn-ea"/>
                <a:cs typeface="+mn-cs"/>
              </a:rPr>
              <a:t>10.9</a:t>
            </a:r>
            <a:r>
              <a:rPr lang="nl-NL" dirty="0" smtClean="0"/>
              <a:t> </a:t>
            </a:r>
            <a:r>
              <a:rPr lang="nl-NL" sz="1200" b="0" i="0" u="none" strike="noStrike" kern="1200" dirty="0" smtClean="0">
                <a:solidFill>
                  <a:schemeClr val="tx1"/>
                </a:solidFill>
                <a:effectLst/>
                <a:latin typeface="+mn-lt"/>
                <a:ea typeface="+mn-ea"/>
                <a:cs typeface="+mn-cs"/>
              </a:rPr>
              <a:t>direct GWP in ton Co2 per kg substance, IPCC 2007 in kgCO2/ kg CFC12</a:t>
            </a:r>
            <a:r>
              <a:rPr lang="nl-NL" dirty="0" smtClean="0"/>
              <a:t> </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1,059,307   WG C&amp;F, tonnes</a:t>
            </a:r>
            <a:r>
              <a:rPr lang="nl-NL" dirty="0" smtClean="0"/>
              <a:t> </a:t>
            </a:r>
            <a:r>
              <a:rPr lang="nl-NL" sz="1200" b="0" i="0" u="none" strike="noStrike" kern="1200" dirty="0" smtClean="0">
                <a:solidFill>
                  <a:schemeClr val="tx1"/>
                </a:solidFill>
                <a:effectLst/>
                <a:latin typeface="+mn-lt"/>
                <a:ea typeface="+mn-ea"/>
                <a:cs typeface="+mn-cs"/>
              </a:rPr>
              <a:t>(only 0108+0109)</a:t>
            </a:r>
            <a:r>
              <a:rPr lang="nl-NL" dirty="0" smtClean="0"/>
              <a:t> </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5,616,194   ton CO2 lost</a:t>
            </a:r>
            <a:r>
              <a:rPr lang="nl-NL" dirty="0" smtClean="0"/>
              <a:t> </a:t>
            </a:r>
          </a:p>
          <a:p>
            <a:r>
              <a:rPr lang="nl-NL" dirty="0" smtClean="0"/>
              <a:t>m</a:t>
            </a:r>
            <a:r>
              <a:rPr lang="nl-NL" sz="1200" b="0" i="0" u="none" strike="noStrike" kern="1200" dirty="0" smtClean="0">
                <a:solidFill>
                  <a:schemeClr val="tx1"/>
                </a:solidFill>
                <a:effectLst/>
                <a:latin typeface="+mn-lt"/>
                <a:ea typeface="+mn-ea"/>
                <a:cs typeface="+mn-cs"/>
              </a:rPr>
              <a:t>odern car</a:t>
            </a:r>
            <a:r>
              <a:rPr lang="nl-NL" dirty="0" smtClean="0"/>
              <a:t> 2014:</a:t>
            </a:r>
            <a:r>
              <a:rPr lang="nl-NL" baseline="0" dirty="0" smtClean="0"/>
              <a:t> </a:t>
            </a:r>
            <a:r>
              <a:rPr lang="nl-NL" sz="1200" b="0" i="0" u="none" strike="noStrike" kern="1200" dirty="0" smtClean="0">
                <a:solidFill>
                  <a:schemeClr val="tx1"/>
                </a:solidFill>
                <a:effectLst/>
                <a:latin typeface="+mn-lt"/>
                <a:ea typeface="+mn-ea"/>
                <a:cs typeface="+mn-cs"/>
              </a:rPr>
              <a:t>125g/ km</a:t>
            </a:r>
            <a:r>
              <a:rPr lang="nl-NL" dirty="0" smtClean="0"/>
              <a:t> </a:t>
            </a:r>
          </a:p>
          <a:p>
            <a:r>
              <a:rPr lang="nl-NL" sz="1200" b="0" i="0" u="none" strike="noStrike" kern="1200" dirty="0" smtClean="0">
                <a:solidFill>
                  <a:schemeClr val="tx1"/>
                </a:solidFill>
                <a:effectLst/>
                <a:latin typeface="+mn-lt"/>
                <a:ea typeface="+mn-ea"/>
                <a:cs typeface="+mn-cs"/>
              </a:rPr>
              <a:t>10.816</a:t>
            </a:r>
            <a:r>
              <a:rPr lang="nl-NL" dirty="0" smtClean="0"/>
              <a:t> km annually</a:t>
            </a:r>
          </a:p>
          <a:p>
            <a:r>
              <a:rPr lang="nl-NL" sz="1200" b="0" i="0" u="none" strike="noStrike" kern="1200" dirty="0" smtClean="0">
                <a:solidFill>
                  <a:schemeClr val="tx1"/>
                </a:solidFill>
                <a:effectLst/>
                <a:latin typeface="+mn-lt"/>
                <a:ea typeface="+mn-ea"/>
                <a:cs typeface="+mn-cs"/>
              </a:rPr>
              <a:t>1.35</a:t>
            </a:r>
            <a:r>
              <a:rPr lang="nl-NL" dirty="0" smtClean="0"/>
              <a:t> </a:t>
            </a:r>
            <a:r>
              <a:rPr lang="nl-NL" sz="1200" b="0" i="0" u="none" strike="noStrike" kern="1200" dirty="0" smtClean="0">
                <a:solidFill>
                  <a:schemeClr val="tx1"/>
                </a:solidFill>
                <a:effectLst/>
                <a:latin typeface="+mn-lt"/>
                <a:ea typeface="+mn-ea"/>
                <a:cs typeface="+mn-cs"/>
              </a:rPr>
              <a:t>ton</a:t>
            </a:r>
            <a:r>
              <a:rPr lang="nl-NL" dirty="0" smtClean="0"/>
              <a:t> per year</a:t>
            </a:r>
            <a:r>
              <a:rPr lang="nl-NL" baseline="0" dirty="0" smtClean="0"/>
              <a:t> per car.</a:t>
            </a:r>
            <a:r>
              <a:rPr lang="nl-NL" sz="1200" b="0" i="0" u="none" strike="noStrike" kern="1200" dirty="0" smtClean="0">
                <a:solidFill>
                  <a:schemeClr val="tx1"/>
                </a:solidFill>
                <a:effectLst/>
                <a:latin typeface="+mn-lt"/>
                <a:ea typeface="+mn-ea"/>
                <a:cs typeface="+mn-cs"/>
              </a:rPr>
              <a:t>            </a:t>
            </a:r>
          </a:p>
          <a:p>
            <a:r>
              <a:rPr lang="nl-NL" sz="1200" b="0" i="0" u="none" strike="noStrike" kern="1200" dirty="0" smtClean="0">
                <a:solidFill>
                  <a:schemeClr val="tx1"/>
                </a:solidFill>
                <a:effectLst/>
                <a:latin typeface="+mn-lt"/>
                <a:ea typeface="+mn-ea"/>
                <a:cs typeface="+mn-cs"/>
              </a:rPr>
              <a:t>Equals 4,153,989 modern passenger cars on the road</a:t>
            </a:r>
            <a:r>
              <a:rPr lang="nl-NL" dirty="0" smtClean="0"/>
              <a:t> </a:t>
            </a:r>
            <a:endParaRPr lang="en-US" altLang="nl-BE"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71D502-71DE-491B-AED8-A0CD12389628}"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369342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16</a:t>
            </a:fld>
            <a:endParaRPr lang="en-GB" altLang="en-US"/>
          </a:p>
        </p:txBody>
      </p:sp>
    </p:spTree>
    <p:extLst>
      <p:ext uri="{BB962C8B-B14F-4D97-AF65-F5344CB8AC3E}">
        <p14:creationId xmlns:p14="http://schemas.microsoft.com/office/powerpoint/2010/main" val="413894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17</a:t>
            </a:fld>
            <a:endParaRPr lang="en-GB" altLang="en-US"/>
          </a:p>
        </p:txBody>
      </p:sp>
    </p:spTree>
    <p:extLst>
      <p:ext uri="{BB962C8B-B14F-4D97-AF65-F5344CB8AC3E}">
        <p14:creationId xmlns:p14="http://schemas.microsoft.com/office/powerpoint/2010/main" val="38951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Implement (mandatory) WEEE standards. </a:t>
            </a:r>
          </a:p>
          <a:p>
            <a:r>
              <a:rPr lang="en-US" dirty="0" smtClean="0"/>
              <a:t>• Improve reporting on treatment within and outside of </a:t>
            </a:r>
          </a:p>
          <a:p>
            <a:r>
              <a:rPr lang="en-US" dirty="0" smtClean="0"/>
              <a:t>Europe.</a:t>
            </a:r>
          </a:p>
          <a:p>
            <a:r>
              <a:rPr lang="en-US" dirty="0" smtClean="0"/>
              <a:t>• Improve the economics of de-pollution.</a:t>
            </a:r>
          </a:p>
          <a:p>
            <a:r>
              <a:rPr lang="en-US" dirty="0" smtClean="0"/>
              <a:t>• Improve treatment in developing countries.</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18</a:t>
            </a:fld>
            <a:endParaRPr lang="en-GB" altLang="en-US"/>
          </a:p>
        </p:txBody>
      </p:sp>
    </p:spTree>
    <p:extLst>
      <p:ext uri="{BB962C8B-B14F-4D97-AF65-F5344CB8AC3E}">
        <p14:creationId xmlns:p14="http://schemas.microsoft.com/office/powerpoint/2010/main" val="2277827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Use </a:t>
            </a:r>
            <a:r>
              <a:rPr lang="en-US" dirty="0" err="1" smtClean="0"/>
              <a:t>harmonised</a:t>
            </a:r>
            <a:r>
              <a:rPr lang="en-US" dirty="0" smtClean="0"/>
              <a:t> definitions for reuse, preparation for reuse and refurbishment.</a:t>
            </a:r>
          </a:p>
          <a:p>
            <a:r>
              <a:rPr lang="en-US" dirty="0" smtClean="0"/>
              <a:t>• Develop and </a:t>
            </a:r>
            <a:r>
              <a:rPr lang="en-US" dirty="0" err="1" smtClean="0"/>
              <a:t>harmonise</a:t>
            </a:r>
            <a:r>
              <a:rPr lang="en-US" dirty="0" smtClean="0"/>
              <a:t> reuse standards and guidelines.</a:t>
            </a:r>
          </a:p>
          <a:p>
            <a:r>
              <a:rPr lang="en-US" dirty="0" smtClean="0"/>
              <a:t>• Provide training and capacity building for the refurbishment/reuse industry.</a:t>
            </a:r>
          </a:p>
          <a:p>
            <a:r>
              <a:rPr lang="en-US" dirty="0" smtClean="0"/>
              <a:t>• Establish green reuse channels and approved reuse centers, under the precondition that sufficient</a:t>
            </a:r>
          </a:p>
          <a:p>
            <a:r>
              <a:rPr lang="en-US" dirty="0" smtClean="0"/>
              <a:t>upstream inspections take place, the various guidelines for testing and packaging are fully</a:t>
            </a:r>
          </a:p>
          <a:p>
            <a:r>
              <a:rPr lang="en-US" dirty="0" smtClean="0"/>
              <a:t>implemented and no bypassing of the Basel Convention/ Waste Shipment Regulations is created.</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19</a:t>
            </a:fld>
            <a:endParaRPr lang="en-GB" altLang="en-US"/>
          </a:p>
        </p:txBody>
      </p:sp>
    </p:spTree>
    <p:extLst>
      <p:ext uri="{BB962C8B-B14F-4D97-AF65-F5344CB8AC3E}">
        <p14:creationId xmlns:p14="http://schemas.microsoft.com/office/powerpoint/2010/main" val="147073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JH</a:t>
            </a:r>
          </a:p>
          <a:p>
            <a:r>
              <a:rPr lang="en-US" dirty="0" smtClean="0"/>
              <a:t>Stress</a:t>
            </a:r>
            <a:r>
              <a:rPr lang="en-US" baseline="0" dirty="0" smtClean="0"/>
              <a:t> the fact that we are not to discover anything new. We just put data already existing together and analyze it.</a:t>
            </a:r>
            <a:endParaRPr lang="en-US" dirty="0"/>
          </a:p>
        </p:txBody>
      </p:sp>
      <p:sp>
        <p:nvSpPr>
          <p:cNvPr id="4" name="Slide Number Placeholder 3"/>
          <p:cNvSpPr>
            <a:spLocks noGrp="1"/>
          </p:cNvSpPr>
          <p:nvPr>
            <p:ph type="sldNum" sz="quarter" idx="10"/>
          </p:nvPr>
        </p:nvSpPr>
        <p:spPr/>
        <p:txBody>
          <a:bodyPr/>
          <a:lstStyle/>
          <a:p>
            <a:fld id="{1D8E8DC7-3B2F-8242-B587-25A4E6FCA0F9}" type="slidenum">
              <a:rPr lang="it-IT" smtClean="0">
                <a:solidFill>
                  <a:prstClr val="black"/>
                </a:solidFill>
              </a:rPr>
              <a:pPr/>
              <a:t>2</a:t>
            </a:fld>
            <a:endParaRPr lang="it-IT">
              <a:solidFill>
                <a:prstClr val="black"/>
              </a:solidFill>
            </a:endParaRPr>
          </a:p>
        </p:txBody>
      </p:sp>
    </p:spTree>
    <p:extLst>
      <p:ext uri="{BB962C8B-B14F-4D97-AF65-F5344CB8AC3E}">
        <p14:creationId xmlns:p14="http://schemas.microsoft.com/office/powerpoint/2010/main" val="277050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Establish National Environmental Security Task Forces (NEST) to ensure a coordinated multi-agency</a:t>
            </a:r>
          </a:p>
          <a:p>
            <a:r>
              <a:rPr lang="en-US" dirty="0" smtClean="0"/>
              <a:t>response to tackle the illegal trade in WEEE.</a:t>
            </a:r>
          </a:p>
          <a:p>
            <a:r>
              <a:rPr lang="en-US" dirty="0" smtClean="0"/>
              <a:t>• Enhance multi-stakeholder networks by involving different types of  stakeholders in </a:t>
            </a:r>
            <a:r>
              <a:rPr lang="en-US" dirty="0" err="1" smtClean="0"/>
              <a:t>programmes</a:t>
            </a:r>
            <a:r>
              <a:rPr lang="en-US" dirty="0" smtClean="0"/>
              <a:t> aimed</a:t>
            </a:r>
          </a:p>
          <a:p>
            <a:r>
              <a:rPr lang="en-US" dirty="0" smtClean="0"/>
              <a:t>at tackling WEEE illegal trade.</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20</a:t>
            </a:fld>
            <a:endParaRPr lang="en-GB" altLang="en-US"/>
          </a:p>
        </p:txBody>
      </p:sp>
    </p:spTree>
    <p:extLst>
      <p:ext uri="{BB962C8B-B14F-4D97-AF65-F5344CB8AC3E}">
        <p14:creationId xmlns:p14="http://schemas.microsoft.com/office/powerpoint/2010/main" val="3314143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GB" dirty="0" smtClean="0"/>
              <a:t>&gt;&gt; Time to look at the legal framework. </a:t>
            </a:r>
            <a:endParaRPr lang="en-GB"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21</a:t>
            </a:fld>
            <a:endParaRPr lang="en-GB" altLang="en-US"/>
          </a:p>
        </p:txBody>
      </p:sp>
    </p:spTree>
    <p:extLst>
      <p:ext uri="{BB962C8B-B14F-4D97-AF65-F5344CB8AC3E}">
        <p14:creationId xmlns:p14="http://schemas.microsoft.com/office/powerpoint/2010/main" val="189122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23</a:t>
            </a:fld>
            <a:endParaRPr lang="en-GB" altLang="en-US"/>
          </a:p>
        </p:txBody>
      </p:sp>
    </p:spTree>
    <p:extLst>
      <p:ext uri="{BB962C8B-B14F-4D97-AF65-F5344CB8AC3E}">
        <p14:creationId xmlns:p14="http://schemas.microsoft.com/office/powerpoint/2010/main" val="2549801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Ensure more effective and successful inspections through targeted border inspections, intelligence-led</a:t>
            </a:r>
          </a:p>
          <a:p>
            <a:r>
              <a:rPr lang="en-US" dirty="0" smtClean="0"/>
              <a:t>risk assessments and improved detection techniques.</a:t>
            </a:r>
          </a:p>
          <a:p>
            <a:r>
              <a:rPr lang="en-US" dirty="0" smtClean="0"/>
              <a:t>• Improve WEEE investigations through better investigative procedures.</a:t>
            </a:r>
          </a:p>
          <a:p>
            <a:r>
              <a:rPr lang="en-US" dirty="0" smtClean="0"/>
              <a:t>• More and smarter upstream inspections of facilities in order to prevent illegal activities moving downstream.</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25</a:t>
            </a:fld>
            <a:endParaRPr lang="en-GB" altLang="en-US"/>
          </a:p>
        </p:txBody>
      </p:sp>
    </p:spTree>
    <p:extLst>
      <p:ext uri="{BB962C8B-B14F-4D97-AF65-F5344CB8AC3E}">
        <p14:creationId xmlns:p14="http://schemas.microsoft.com/office/powerpoint/2010/main" val="2812053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26</a:t>
            </a:fld>
            <a:endParaRPr lang="en-GB" altLang="en-US"/>
          </a:p>
        </p:txBody>
      </p:sp>
    </p:spTree>
    <p:extLst>
      <p:ext uri="{BB962C8B-B14F-4D97-AF65-F5344CB8AC3E}">
        <p14:creationId xmlns:p14="http://schemas.microsoft.com/office/powerpoint/2010/main" val="3929808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l-BE" dirty="0" smtClean="0"/>
              <a:t>LH</a:t>
            </a:r>
          </a:p>
          <a:p>
            <a:pPr marL="171450" indent="-171450">
              <a:buFont typeface="Arial" panose="020B0604020202020204" pitchFamily="34" charset="0"/>
              <a:buChar char="•"/>
            </a:pPr>
            <a:endParaRPr lang="en-GB" altLang="nl-NL" dirty="0" smtClean="0"/>
          </a:p>
          <a:p>
            <a:pPr marL="171450" indent="-171450">
              <a:buFont typeface="Arial" panose="020B0604020202020204" pitchFamily="34" charset="0"/>
              <a:buChar char="•"/>
            </a:pPr>
            <a:r>
              <a:rPr lang="en-GB" altLang="nl-NL" dirty="0" err="1" smtClean="0"/>
              <a:t>LoW</a:t>
            </a:r>
            <a:r>
              <a:rPr lang="en-GB" altLang="nl-NL" dirty="0" smtClean="0"/>
              <a:t> to UNU Key and WEEE Dir is partly easy to make (1:n), they are in dev by DG </a:t>
            </a:r>
            <a:r>
              <a:rPr lang="en-GB" altLang="nl-NL" dirty="0" err="1" smtClean="0"/>
              <a:t>Taxud</a:t>
            </a:r>
            <a:r>
              <a:rPr lang="en-GB" altLang="nl-NL" dirty="0" smtClean="0"/>
              <a:t>, some</a:t>
            </a:r>
            <a:r>
              <a:rPr lang="en-GB" altLang="nl-NL" baseline="0" dirty="0" smtClean="0"/>
              <a:t> difficulties</a:t>
            </a:r>
            <a:endParaRPr lang="en-GB" altLang="nl-NL" dirty="0" smtClean="0"/>
          </a:p>
          <a:p>
            <a:pPr marL="171450" indent="-171450">
              <a:buFont typeface="Arial" panose="020B0604020202020204" pitchFamily="34" charset="0"/>
              <a:buChar char="•"/>
            </a:pPr>
            <a:r>
              <a:rPr lang="en-US" altLang="nl-NL" dirty="0" smtClean="0"/>
              <a:t>WFD leave up to the waste holder the role of waste characterization (and picking the EWC is one part of it)</a:t>
            </a:r>
          </a:p>
          <a:p>
            <a:pPr marL="171450" indent="-171450">
              <a:buFont typeface="Arial" panose="020B0604020202020204" pitchFamily="34" charset="0"/>
              <a:buChar char="•"/>
            </a:pPr>
            <a:r>
              <a:rPr lang="en-US" altLang="nl-NL" dirty="0" smtClean="0"/>
              <a:t>If you prescribe (don’t know if possible) unique EWC for some waste streams you have first to check if the waste permits issued in one country (authorized treatment capacity) are matching the WG.</a:t>
            </a:r>
          </a:p>
          <a:p>
            <a:pPr marL="171450" indent="-171450">
              <a:buFont typeface="Arial" panose="020B0604020202020204" pitchFamily="34" charset="0"/>
              <a:buChar char="•"/>
            </a:pPr>
            <a:r>
              <a:rPr lang="en-US" altLang="nl-NL" dirty="0" smtClean="0"/>
              <a:t>Member States will probably prefer to keep “free hands” on this.</a:t>
            </a:r>
            <a:endParaRPr lang="en-GB" altLang="nl-NL"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B969AA8A-F4EE-4FD7-8B74-B225C5DCCF5B}" type="slidenum">
              <a:rPr lang="en-GB" altLang="nl-NL" sz="1200">
                <a:solidFill>
                  <a:prstClr val="black"/>
                </a:solidFill>
                <a:latin typeface="Calibri" pitchFamily="34" charset="0"/>
              </a:rPr>
              <a:pPr/>
              <a:t>27</a:t>
            </a:fld>
            <a:endParaRPr lang="en-GB" altLang="nl-NL" sz="1200">
              <a:solidFill>
                <a:prstClr val="black"/>
              </a:solidFill>
              <a:latin typeface="Calibri" pitchFamily="34" charset="0"/>
            </a:endParaRPr>
          </a:p>
        </p:txBody>
      </p:sp>
    </p:spTree>
    <p:extLst>
      <p:ext uri="{BB962C8B-B14F-4D97-AF65-F5344CB8AC3E}">
        <p14:creationId xmlns:p14="http://schemas.microsoft.com/office/powerpoint/2010/main" val="4022925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endParaRPr lang="en-US" dirty="0" smtClean="0"/>
          </a:p>
          <a:p>
            <a:r>
              <a:rPr lang="en-US" dirty="0" smtClean="0"/>
              <a:t>Develop import/export codes for WEEE and second-hand commodities to differentiate between</a:t>
            </a:r>
          </a:p>
          <a:p>
            <a:r>
              <a:rPr lang="en-US" dirty="0" smtClean="0"/>
              <a:t>new and used equipment and allow tracing of important types of  WEEE such as monitors, TVs and</a:t>
            </a:r>
          </a:p>
          <a:p>
            <a:r>
              <a:rPr lang="en-US" dirty="0" smtClean="0"/>
              <a:t>refrigerators.</a:t>
            </a:r>
          </a:p>
          <a:p>
            <a:r>
              <a:rPr lang="en-US" dirty="0" smtClean="0"/>
              <a:t>• Have a consistent interpretation of  waste versus non-waste. A global definition of  WEEE is essential for</a:t>
            </a:r>
          </a:p>
          <a:p>
            <a:r>
              <a:rPr lang="en-US" dirty="0" smtClean="0"/>
              <a:t>all actors involved in the fight against illegal trade in WEEE.</a:t>
            </a:r>
          </a:p>
          <a:p>
            <a:r>
              <a:rPr lang="en-US" dirty="0" smtClean="0"/>
              <a:t>• Encourage collaboration and agreement between stakeholders to progress towards more </a:t>
            </a:r>
            <a:r>
              <a:rPr lang="en-US" dirty="0" err="1" smtClean="0"/>
              <a:t>harmonised</a:t>
            </a:r>
            <a:endParaRPr lang="en-US" dirty="0" smtClean="0"/>
          </a:p>
          <a:p>
            <a:r>
              <a:rPr lang="en-US" dirty="0" smtClean="0"/>
              <a:t>WEEE classifications and definitions.</a:t>
            </a:r>
          </a:p>
          <a:p>
            <a:r>
              <a:rPr lang="en-US" dirty="0" smtClean="0"/>
              <a:t>• Develop compatibility tables to allow for converting customs codes into Basel codes and vice-versa</a:t>
            </a:r>
          </a:p>
          <a:p>
            <a:r>
              <a:rPr lang="en-US" dirty="0" smtClean="0"/>
              <a:t>through the adoption of the UNU Keys. This would improve waste codification by connecting the various</a:t>
            </a:r>
          </a:p>
          <a:p>
            <a:r>
              <a:rPr lang="en-US" dirty="0" smtClean="0"/>
              <a:t>classifications of  WEEE and commodities.</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28</a:t>
            </a:fld>
            <a:endParaRPr lang="en-GB" altLang="en-US"/>
          </a:p>
        </p:txBody>
      </p:sp>
    </p:spTree>
    <p:extLst>
      <p:ext uri="{BB962C8B-B14F-4D97-AF65-F5344CB8AC3E}">
        <p14:creationId xmlns:p14="http://schemas.microsoft.com/office/powerpoint/2010/main" val="2985348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LH</a:t>
            </a:r>
          </a:p>
          <a:p>
            <a:r>
              <a:rPr lang="nl-BE" dirty="0" smtClean="0"/>
              <a:t>V</a:t>
            </a:r>
            <a:r>
              <a:rPr lang="en-GB" altLang="nl-NL" dirty="0" err="1" smtClean="0"/>
              <a:t>arious</a:t>
            </a:r>
            <a:r>
              <a:rPr lang="en-GB" altLang="nl-NL" dirty="0" smtClean="0"/>
              <a:t> definitions and guidelines related to WEEE exist at national, regional and international levels </a:t>
            </a:r>
            <a:endParaRPr lang="en-GB"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29</a:t>
            </a:fld>
            <a:endParaRPr lang="en-GB" altLang="en-US"/>
          </a:p>
        </p:txBody>
      </p:sp>
    </p:spTree>
    <p:extLst>
      <p:ext uri="{BB962C8B-B14F-4D97-AF65-F5344CB8AC3E}">
        <p14:creationId xmlns:p14="http://schemas.microsoft.com/office/powerpoint/2010/main" val="266327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nl-BE" dirty="0" smtClean="0"/>
              <a:t>JH</a:t>
            </a:r>
          </a:p>
          <a:p>
            <a:r>
              <a:rPr lang="en-GB" altLang="nl-BE" dirty="0" smtClean="0"/>
              <a:t>Who is trading, how much, with whom. Where does WEEE end up? What drives illegal trade?</a:t>
            </a:r>
          </a:p>
          <a:p>
            <a:endParaRPr lang="en-GB" altLang="nl-BE" dirty="0" smtClean="0"/>
          </a:p>
          <a:p>
            <a:r>
              <a:rPr lang="en-GB" altLang="nl-BE" dirty="0" smtClean="0"/>
              <a:t>Is the legal framework sufficiently clear and unambiguous?</a:t>
            </a:r>
          </a:p>
          <a:p>
            <a:endParaRPr lang="en-GB" altLang="nl-BE" dirty="0" smtClean="0"/>
          </a:p>
          <a:p>
            <a:r>
              <a:rPr lang="en-GB" altLang="nl-BE" dirty="0" smtClean="0"/>
              <a:t>Are Organised Crime Groups involved?</a:t>
            </a:r>
          </a:p>
          <a:p>
            <a:endParaRPr lang="en-GB" altLang="nl-BE" dirty="0" smtClean="0"/>
          </a:p>
          <a:p>
            <a:r>
              <a:rPr lang="en-GB" altLang="nl-BE" dirty="0" smtClean="0">
                <a:solidFill>
                  <a:srgbClr val="C00000"/>
                </a:solidFill>
              </a:rPr>
              <a:t>How can we improve the situation?</a:t>
            </a:r>
          </a:p>
          <a:p>
            <a:endParaRPr lang="en-GB"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a:t>
            </a:fld>
            <a:endParaRPr lang="en-GB" altLang="en-US"/>
          </a:p>
        </p:txBody>
      </p:sp>
    </p:spTree>
    <p:extLst>
      <p:ext uri="{BB962C8B-B14F-4D97-AF65-F5344CB8AC3E}">
        <p14:creationId xmlns:p14="http://schemas.microsoft.com/office/powerpoint/2010/main" val="765245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r>
              <a:rPr lang="en-US" dirty="0" smtClean="0"/>
              <a:t>Improve the availability, awareness and understanding of  existing guidelines. </a:t>
            </a:r>
          </a:p>
          <a:p>
            <a:r>
              <a:rPr lang="en-US" dirty="0" smtClean="0"/>
              <a:t>• Provide sufficient support and training to authorities (see Cluster 3.3 below).</a:t>
            </a:r>
          </a:p>
          <a:p>
            <a:r>
              <a:rPr lang="en-US" dirty="0" smtClean="0"/>
              <a:t>• Develop certification in the use of  guidelines (e.g. ISO).</a:t>
            </a:r>
          </a:p>
          <a:p>
            <a:r>
              <a:rPr lang="en-US" dirty="0" smtClean="0"/>
              <a:t>• Campaign for official endorsement of guidelines by relevant authorities.</a:t>
            </a:r>
          </a:p>
          <a:p>
            <a:r>
              <a:rPr lang="en-US" dirty="0" smtClean="0"/>
              <a:t>• Identify and select the </a:t>
            </a:r>
            <a:r>
              <a:rPr lang="en-US" dirty="0" err="1" smtClean="0"/>
              <a:t>organisation</a:t>
            </a:r>
            <a:r>
              <a:rPr lang="en-US" dirty="0" smtClean="0"/>
              <a:t>(s) to own/sponsor new guidelines.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30</a:t>
            </a:fld>
            <a:endParaRPr lang="en-GB" altLang="en-US"/>
          </a:p>
        </p:txBody>
      </p:sp>
    </p:spTree>
    <p:extLst>
      <p:ext uri="{BB962C8B-B14F-4D97-AF65-F5344CB8AC3E}">
        <p14:creationId xmlns:p14="http://schemas.microsoft.com/office/powerpoint/2010/main" val="253331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r>
              <a:rPr lang="en-US" dirty="0" smtClean="0"/>
              <a:t>Establish </a:t>
            </a:r>
            <a:r>
              <a:rPr lang="en-US" dirty="0" err="1" smtClean="0"/>
              <a:t>centres</a:t>
            </a:r>
            <a:r>
              <a:rPr lang="en-US" dirty="0" smtClean="0"/>
              <a:t> of  excellence and/or an EU waste agency.</a:t>
            </a:r>
          </a:p>
          <a:p>
            <a:r>
              <a:rPr lang="en-US" dirty="0" smtClean="0"/>
              <a:t>• Provide </a:t>
            </a:r>
            <a:r>
              <a:rPr lang="en-US" dirty="0" err="1" smtClean="0"/>
              <a:t>specialised</a:t>
            </a:r>
            <a:r>
              <a:rPr lang="en-US" dirty="0" smtClean="0"/>
              <a:t> training for personnel (law </a:t>
            </a:r>
            <a:r>
              <a:rPr lang="fr-FR" dirty="0" err="1" smtClean="0"/>
              <a:t>enforcement</a:t>
            </a:r>
            <a:r>
              <a:rPr lang="fr-FR" dirty="0" smtClean="0"/>
              <a:t>, </a:t>
            </a:r>
            <a:r>
              <a:rPr lang="fr-FR" dirty="0" err="1" smtClean="0"/>
              <a:t>environmental</a:t>
            </a:r>
            <a:r>
              <a:rPr lang="fr-FR" dirty="0" smtClean="0"/>
              <a:t> </a:t>
            </a:r>
            <a:r>
              <a:rPr lang="fr-FR" dirty="0" err="1" smtClean="0"/>
              <a:t>inspectors</a:t>
            </a:r>
            <a:r>
              <a:rPr lang="fr-FR" dirty="0" smtClean="0"/>
              <a:t>, customs etc.).</a:t>
            </a:r>
          </a:p>
          <a:p>
            <a:r>
              <a:rPr lang="en-US" dirty="0" smtClean="0"/>
              <a:t>• Facilitate cross-border inter-agency capacity training, between stakeholders involved in both the export and</a:t>
            </a:r>
          </a:p>
          <a:p>
            <a:r>
              <a:rPr lang="en-US" dirty="0" smtClean="0"/>
              <a:t>import of  WEEE.</a:t>
            </a:r>
          </a:p>
          <a:p>
            <a:r>
              <a:rPr lang="en-US" dirty="0" smtClean="0"/>
              <a:t>• Establish public-private partnership schemes (between LEAs and the WEEE industry).</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31</a:t>
            </a:fld>
            <a:endParaRPr lang="en-GB" altLang="en-US"/>
          </a:p>
        </p:txBody>
      </p:sp>
    </p:spTree>
    <p:extLst>
      <p:ext uri="{BB962C8B-B14F-4D97-AF65-F5344CB8AC3E}">
        <p14:creationId xmlns:p14="http://schemas.microsoft.com/office/powerpoint/2010/main" val="3246466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32</a:t>
            </a:fld>
            <a:endParaRPr lang="en-GB" altLang="en-US"/>
          </a:p>
        </p:txBody>
      </p:sp>
    </p:spTree>
    <p:extLst>
      <p:ext uri="{BB962C8B-B14F-4D97-AF65-F5344CB8AC3E}">
        <p14:creationId xmlns:p14="http://schemas.microsoft.com/office/powerpoint/2010/main" val="2815722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dirty="0" smtClean="0"/>
              <a:t>LH</a:t>
            </a:r>
          </a:p>
          <a:p>
            <a:r>
              <a:rPr lang="en-US" dirty="0" smtClean="0"/>
              <a:t>Assess the national penalty system to ascertain if sanctions are proportionate and dissuasive.</a:t>
            </a:r>
          </a:p>
          <a:p>
            <a:r>
              <a:rPr lang="en-US" dirty="0" smtClean="0"/>
              <a:t>• Increase penalty levels for natural persons who are company representatives.</a:t>
            </a:r>
          </a:p>
          <a:p>
            <a:r>
              <a:rPr lang="en-US" dirty="0" smtClean="0"/>
              <a:t>• </a:t>
            </a:r>
            <a:r>
              <a:rPr lang="en-US" dirty="0" err="1" smtClean="0"/>
              <a:t>Harmonise</a:t>
            </a:r>
            <a:r>
              <a:rPr lang="en-US" dirty="0" smtClean="0"/>
              <a:t> offences related to WEEE crimes at EU level (wording, definitions and severity).</a:t>
            </a:r>
          </a:p>
          <a:p>
            <a:r>
              <a:rPr lang="en-US" dirty="0" smtClean="0"/>
              <a:t>• </a:t>
            </a:r>
            <a:r>
              <a:rPr lang="en-US" dirty="0" err="1" smtClean="0"/>
              <a:t>Harmonise</a:t>
            </a:r>
            <a:r>
              <a:rPr lang="en-US" dirty="0" smtClean="0"/>
              <a:t> penalty types at EU level.</a:t>
            </a:r>
          </a:p>
          <a:p>
            <a:r>
              <a:rPr lang="en-US" dirty="0" smtClean="0"/>
              <a:t>• Adjust the penalty system related to </a:t>
            </a:r>
            <a:r>
              <a:rPr lang="en-US" dirty="0" err="1" smtClean="0"/>
              <a:t>organised</a:t>
            </a:r>
            <a:r>
              <a:rPr lang="en-US" dirty="0" smtClean="0"/>
              <a:t> crime (i.e. specific penalties to tackle </a:t>
            </a:r>
            <a:r>
              <a:rPr lang="en-US" dirty="0" err="1" smtClean="0"/>
              <a:t>organised</a:t>
            </a:r>
            <a:r>
              <a:rPr lang="en-US" dirty="0" smtClean="0"/>
              <a:t> crime</a:t>
            </a:r>
          </a:p>
          <a:p>
            <a:r>
              <a:rPr lang="en-US" dirty="0" smtClean="0"/>
              <a:t>involvement in WEEE illegal activities) </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33</a:t>
            </a:fld>
            <a:endParaRPr lang="en-GB" altLang="en-US"/>
          </a:p>
        </p:txBody>
      </p:sp>
    </p:spTree>
    <p:extLst>
      <p:ext uri="{BB962C8B-B14F-4D97-AF65-F5344CB8AC3E}">
        <p14:creationId xmlns:p14="http://schemas.microsoft.com/office/powerpoint/2010/main" val="2796309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34</a:t>
            </a:fld>
            <a:endParaRPr lang="en-GB" altLang="en-US"/>
          </a:p>
        </p:txBody>
      </p:sp>
    </p:spTree>
    <p:extLst>
      <p:ext uri="{BB962C8B-B14F-4D97-AF65-F5344CB8AC3E}">
        <p14:creationId xmlns:p14="http://schemas.microsoft.com/office/powerpoint/2010/main" val="3491651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US" dirty="0" smtClean="0"/>
          </a:p>
          <a:p>
            <a:r>
              <a:rPr lang="en-US" dirty="0" smtClean="0"/>
              <a:t>Even </a:t>
            </a:r>
            <a:r>
              <a:rPr lang="en-US" dirty="0"/>
              <a:t>though the main destination reported is West Africa (Nigeria, Ghana, Benin, Ivory Coast), there were also exports to North Africa (Morocco), Central Africa (Cameroon) and East Africa (Uganda, Tanzania, Zanzibar). There were also cases of export to the Middle East (Israel and Lebanon) and to Asia (Vietnam, Hong Kong and Pakistan).</a:t>
            </a:r>
          </a:p>
          <a:p>
            <a:r>
              <a:rPr lang="en-US" dirty="0"/>
              <a:t> In addition there were cases in which WEEE was transported from West Europe to East Europe</a:t>
            </a:r>
            <a:r>
              <a:rPr lang="en-US" dirty="0" smtClean="0"/>
              <a:t>.</a:t>
            </a:r>
          </a:p>
          <a:p>
            <a:r>
              <a:rPr lang="en-US" dirty="0" smtClean="0"/>
              <a:t>Add data from previous</a:t>
            </a:r>
            <a:r>
              <a:rPr lang="en-US" baseline="0" dirty="0" smtClean="0"/>
              <a:t> slides</a:t>
            </a:r>
          </a:p>
          <a:p>
            <a:endParaRPr lang="en-US" dirty="0"/>
          </a:p>
          <a:p>
            <a:r>
              <a:rPr lang="en-US" b="1" dirty="0" smtClean="0"/>
              <a:t>Give rough estimate from D4.3 per destination</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1D8E8DC7-3B2F-8242-B587-25A4E6FCA0F9}" type="slidenum">
              <a:rPr lang="it-IT" smtClean="0"/>
              <a:t>35</a:t>
            </a:fld>
            <a:endParaRPr lang="it-IT"/>
          </a:p>
        </p:txBody>
      </p:sp>
    </p:spTree>
    <p:extLst>
      <p:ext uri="{BB962C8B-B14F-4D97-AF65-F5344CB8AC3E}">
        <p14:creationId xmlns:p14="http://schemas.microsoft.com/office/powerpoint/2010/main" val="3451598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37</a:t>
            </a:fld>
            <a:endParaRPr lang="en-GB" altLang="en-US"/>
          </a:p>
        </p:txBody>
      </p:sp>
    </p:spTree>
    <p:extLst>
      <p:ext uri="{BB962C8B-B14F-4D97-AF65-F5344CB8AC3E}">
        <p14:creationId xmlns:p14="http://schemas.microsoft.com/office/powerpoint/2010/main" val="1176682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LH</a:t>
            </a:r>
          </a:p>
          <a:p>
            <a:r>
              <a:rPr lang="en-US" dirty="0" smtClean="0"/>
              <a:t>CWIT </a:t>
            </a:r>
            <a:r>
              <a:rPr lang="en-US" dirty="0"/>
              <a:t>project also  analyzed the number of committed offences, it is obvious that there is a significant difference between the predominant committed offence “false declaration of the load” and the remaining identified offences. </a:t>
            </a:r>
          </a:p>
          <a:p>
            <a:endParaRPr lang="en-US" dirty="0"/>
          </a:p>
          <a:p>
            <a:endParaRPr lang="en-US" dirty="0"/>
          </a:p>
          <a:p>
            <a:r>
              <a:rPr lang="en-US" dirty="0"/>
              <a:t>Picture of WEEE illegal trade.</a:t>
            </a:r>
          </a:p>
          <a:p>
            <a:r>
              <a:rPr lang="en-US" dirty="0"/>
              <a:t>Collection of cases on illegal trade. </a:t>
            </a:r>
          </a:p>
          <a:p>
            <a:r>
              <a:rPr lang="en-US" dirty="0"/>
              <a:t>Criminal activities related to illegal trade of WEEE.</a:t>
            </a:r>
          </a:p>
          <a:p>
            <a:endParaRPr lang="en-US" dirty="0"/>
          </a:p>
        </p:txBody>
      </p:sp>
      <p:sp>
        <p:nvSpPr>
          <p:cNvPr id="4" name="Slide Number Placeholder 3"/>
          <p:cNvSpPr>
            <a:spLocks noGrp="1"/>
          </p:cNvSpPr>
          <p:nvPr>
            <p:ph type="sldNum" sz="quarter" idx="10"/>
          </p:nvPr>
        </p:nvSpPr>
        <p:spPr/>
        <p:txBody>
          <a:bodyPr/>
          <a:lstStyle/>
          <a:p>
            <a:fld id="{1D8E8DC7-3B2F-8242-B587-25A4E6FCA0F9}" type="slidenum">
              <a:rPr lang="it-IT" smtClean="0"/>
              <a:t>38</a:t>
            </a:fld>
            <a:endParaRPr lang="it-IT"/>
          </a:p>
        </p:txBody>
      </p:sp>
    </p:spTree>
    <p:extLst>
      <p:ext uri="{BB962C8B-B14F-4D97-AF65-F5344CB8AC3E}">
        <p14:creationId xmlns:p14="http://schemas.microsoft.com/office/powerpoint/2010/main" val="2537387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39</a:t>
            </a:fld>
            <a:endParaRPr lang="en-GB" altLang="en-US"/>
          </a:p>
        </p:txBody>
      </p:sp>
    </p:spTree>
    <p:extLst>
      <p:ext uri="{BB962C8B-B14F-4D97-AF65-F5344CB8AC3E}">
        <p14:creationId xmlns:p14="http://schemas.microsoft.com/office/powerpoint/2010/main" val="420710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JH</a:t>
            </a:r>
            <a:endParaRPr lang="en-GB" dirty="0"/>
          </a:p>
        </p:txBody>
      </p:sp>
      <p:sp>
        <p:nvSpPr>
          <p:cNvPr id="4" name="Slide Number Placeholder 3"/>
          <p:cNvSpPr>
            <a:spLocks noGrp="1"/>
          </p:cNvSpPr>
          <p:nvPr>
            <p:ph type="sldNum" sz="quarter" idx="10"/>
          </p:nvPr>
        </p:nvSpPr>
        <p:spPr/>
        <p:txBody>
          <a:bodyPr/>
          <a:lstStyle/>
          <a:p>
            <a:pPr>
              <a:defRPr/>
            </a:pPr>
            <a:fld id="{3BC59717-B71E-4794-A0AA-779F4B86AD76}"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460799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40</a:t>
            </a:fld>
            <a:endParaRPr lang="en-GB" altLang="en-US"/>
          </a:p>
        </p:txBody>
      </p:sp>
    </p:spTree>
    <p:extLst>
      <p:ext uri="{BB962C8B-B14F-4D97-AF65-F5344CB8AC3E}">
        <p14:creationId xmlns:p14="http://schemas.microsoft.com/office/powerpoint/2010/main" val="2571799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smtClean="0"/>
          </a:p>
          <a:p>
            <a:r>
              <a:rPr lang="en-US" dirty="0" smtClean="0"/>
              <a:t>Put in place </a:t>
            </a:r>
            <a:r>
              <a:rPr lang="en-US" dirty="0" err="1" smtClean="0"/>
              <a:t>formalised</a:t>
            </a:r>
            <a:r>
              <a:rPr lang="en-US" dirty="0" smtClean="0"/>
              <a:t> agreements for the exchange of  information between law enforcement, judicial</a:t>
            </a:r>
          </a:p>
          <a:p>
            <a:r>
              <a:rPr lang="en-US" dirty="0" smtClean="0"/>
              <a:t>authorities and the WEEE industry.</a:t>
            </a:r>
          </a:p>
          <a:p>
            <a:r>
              <a:rPr lang="en-US" dirty="0" smtClean="0"/>
              <a:t>• Consolidate and implement an Operational Intelligence Management System (OIMS) that enables the secure </a:t>
            </a:r>
          </a:p>
          <a:p>
            <a:r>
              <a:rPr lang="en-US" dirty="0" smtClean="0"/>
              <a:t>input, management, development, analysis and  dissemination of intelligence and critical information</a:t>
            </a:r>
          </a:p>
          <a:p>
            <a:r>
              <a:rPr lang="en-US" dirty="0" smtClean="0"/>
              <a:t>especially during the planning of law enforcement actions. </a:t>
            </a:r>
          </a:p>
          <a:p>
            <a:r>
              <a:rPr lang="en-US" dirty="0" smtClean="0"/>
              <a:t>• Use intelligence to </a:t>
            </a:r>
            <a:r>
              <a:rPr lang="en-US" dirty="0" err="1" smtClean="0"/>
              <a:t>prioritise</a:t>
            </a:r>
            <a:r>
              <a:rPr lang="en-US" dirty="0" smtClean="0"/>
              <a:t> and direct resources towards the operations and policies that will be most</a:t>
            </a:r>
          </a:p>
          <a:p>
            <a:r>
              <a:rPr lang="en-US" dirty="0" smtClean="0"/>
              <a:t>effective in combating crime.</a:t>
            </a:r>
          </a:p>
          <a:p>
            <a:r>
              <a:rPr lang="en-US" dirty="0" smtClean="0"/>
              <a:t>• Build or consolidate a national intelligence model to implement a full set of  best practices in intelligence-led</a:t>
            </a:r>
          </a:p>
          <a:p>
            <a:r>
              <a:rPr lang="en-US" dirty="0" smtClean="0"/>
              <a:t>policing and law enforcement, including a framework to better achieve the priorities highlighted in each</a:t>
            </a:r>
          </a:p>
          <a:p>
            <a:r>
              <a:rPr lang="en-US" dirty="0" smtClean="0"/>
              <a:t>country’s public safety strategy.</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41</a:t>
            </a:fld>
            <a:endParaRPr lang="en-GB" altLang="en-US"/>
          </a:p>
        </p:txBody>
      </p:sp>
    </p:spTree>
    <p:extLst>
      <p:ext uri="{BB962C8B-B14F-4D97-AF65-F5344CB8AC3E}">
        <p14:creationId xmlns:p14="http://schemas.microsoft.com/office/powerpoint/2010/main" val="157927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42</a:t>
            </a:fld>
            <a:endParaRPr lang="en-GB" altLang="en-US"/>
          </a:p>
        </p:txBody>
      </p:sp>
    </p:spTree>
    <p:extLst>
      <p:ext uri="{BB962C8B-B14F-4D97-AF65-F5344CB8AC3E}">
        <p14:creationId xmlns:p14="http://schemas.microsoft.com/office/powerpoint/2010/main" val="2038344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43</a:t>
            </a:fld>
            <a:endParaRPr lang="en-GB" altLang="en-US"/>
          </a:p>
        </p:txBody>
      </p:sp>
    </p:spTree>
    <p:extLst>
      <p:ext uri="{BB962C8B-B14F-4D97-AF65-F5344CB8AC3E}">
        <p14:creationId xmlns:p14="http://schemas.microsoft.com/office/powerpoint/2010/main" val="3826408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dirty="0" smtClean="0"/>
          </a:p>
          <a:p>
            <a:r>
              <a:rPr lang="en-US" dirty="0" smtClean="0"/>
              <a:t>Participate in international waste operations and enforcement actions to achieve international</a:t>
            </a:r>
          </a:p>
          <a:p>
            <a:r>
              <a:rPr lang="en-US" dirty="0" smtClean="0"/>
              <a:t>co-operation at a global level by bringing together </a:t>
            </a:r>
            <a:r>
              <a:rPr lang="en-US" dirty="0" err="1" smtClean="0"/>
              <a:t>neighbouring</a:t>
            </a:r>
            <a:r>
              <a:rPr lang="en-US" dirty="0" smtClean="0"/>
              <a:t> countries to target waste and WEEE trade/operations.</a:t>
            </a:r>
          </a:p>
          <a:p>
            <a:r>
              <a:rPr lang="en-US" dirty="0" smtClean="0"/>
              <a:t>• Create an EU waste implementation agency to support Member States through training and education,</a:t>
            </a:r>
          </a:p>
          <a:p>
            <a:r>
              <a:rPr lang="en-US" dirty="0" smtClean="0"/>
              <a:t>and to act as a platform to exchange knowledge and best practices.</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44</a:t>
            </a:fld>
            <a:endParaRPr lang="en-GB" altLang="en-US"/>
          </a:p>
        </p:txBody>
      </p:sp>
    </p:spTree>
    <p:extLst>
      <p:ext uri="{BB962C8B-B14F-4D97-AF65-F5344CB8AC3E}">
        <p14:creationId xmlns:p14="http://schemas.microsoft.com/office/powerpoint/2010/main" val="2528687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Improve the capacity and resources of  prosecutors and judges.</a:t>
            </a:r>
          </a:p>
          <a:p>
            <a:r>
              <a:rPr lang="en-US" dirty="0" smtClean="0"/>
              <a:t>• Improve communication and co-operation among prosecutors and judicial authorities in order to</a:t>
            </a:r>
          </a:p>
          <a:p>
            <a:r>
              <a:rPr lang="en-US" dirty="0" smtClean="0"/>
              <a:t>establish a database of information, contact points and joint investigation teams. This  recommendation</a:t>
            </a:r>
          </a:p>
          <a:p>
            <a:r>
              <a:rPr lang="en-US" dirty="0" smtClean="0"/>
              <a:t>also suggests increasing the role of European/international networks such as EUROJUST.</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45</a:t>
            </a:fld>
            <a:endParaRPr lang="en-GB" altLang="en-US"/>
          </a:p>
        </p:txBody>
      </p:sp>
    </p:spTree>
    <p:extLst>
      <p:ext uri="{BB962C8B-B14F-4D97-AF65-F5344CB8AC3E}">
        <p14:creationId xmlns:p14="http://schemas.microsoft.com/office/powerpoint/2010/main" val="401033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r>
              <a:rPr lang="en-US" dirty="0" err="1" smtClean="0"/>
              <a:t>Categorisation</a:t>
            </a:r>
            <a:r>
              <a:rPr lang="en-US" baseline="0" dirty="0" smtClean="0"/>
              <a:t> of measures</a:t>
            </a:r>
            <a:endParaRPr lang="en-US" dirty="0"/>
          </a:p>
        </p:txBody>
      </p:sp>
      <p:sp>
        <p:nvSpPr>
          <p:cNvPr id="4" name="Slide Number Placeholder 3"/>
          <p:cNvSpPr>
            <a:spLocks noGrp="1"/>
          </p:cNvSpPr>
          <p:nvPr>
            <p:ph type="sldNum" sz="quarter" idx="10"/>
          </p:nvPr>
        </p:nvSpPr>
        <p:spPr/>
        <p:txBody>
          <a:bodyPr/>
          <a:lstStyle/>
          <a:p>
            <a:fld id="{7CBDF345-38E2-432A-8492-EE078493B854}" type="slidenum">
              <a:rPr lang="en-GB" smtClean="0"/>
              <a:t>46</a:t>
            </a:fld>
            <a:endParaRPr lang="en-GB"/>
          </a:p>
        </p:txBody>
      </p:sp>
    </p:spTree>
    <p:extLst>
      <p:ext uri="{BB962C8B-B14F-4D97-AF65-F5344CB8AC3E}">
        <p14:creationId xmlns:p14="http://schemas.microsoft.com/office/powerpoint/2010/main" val="2274688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US" dirty="0" smtClean="0"/>
          </a:p>
          <a:p>
            <a:r>
              <a:rPr lang="en-US" dirty="0" smtClean="0"/>
              <a:t>Arrangement by short,</a:t>
            </a:r>
            <a:r>
              <a:rPr lang="en-US" baseline="0" dirty="0" smtClean="0"/>
              <a:t> medium and long term implementation</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47</a:t>
            </a:fld>
            <a:endParaRPr lang="en-GB" altLang="en-US"/>
          </a:p>
        </p:txBody>
      </p:sp>
    </p:spTree>
    <p:extLst>
      <p:ext uri="{BB962C8B-B14F-4D97-AF65-F5344CB8AC3E}">
        <p14:creationId xmlns:p14="http://schemas.microsoft.com/office/powerpoint/2010/main" val="1993326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48</a:t>
            </a:fld>
            <a:endParaRPr lang="en-GB" altLang="en-US"/>
          </a:p>
        </p:txBody>
      </p:sp>
    </p:spTree>
    <p:extLst>
      <p:ext uri="{BB962C8B-B14F-4D97-AF65-F5344CB8AC3E}">
        <p14:creationId xmlns:p14="http://schemas.microsoft.com/office/powerpoint/2010/main" val="358749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49</a:t>
            </a:fld>
            <a:endParaRPr lang="en-GB" altLang="en-US"/>
          </a:p>
        </p:txBody>
      </p:sp>
    </p:spTree>
    <p:extLst>
      <p:ext uri="{BB962C8B-B14F-4D97-AF65-F5344CB8AC3E}">
        <p14:creationId xmlns:p14="http://schemas.microsoft.com/office/powerpoint/2010/main" val="35874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GB"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5</a:t>
            </a:fld>
            <a:endParaRPr lang="en-GB" altLang="en-US"/>
          </a:p>
        </p:txBody>
      </p:sp>
    </p:spTree>
    <p:extLst>
      <p:ext uri="{BB962C8B-B14F-4D97-AF65-F5344CB8AC3E}">
        <p14:creationId xmlns:p14="http://schemas.microsoft.com/office/powerpoint/2010/main" val="4104738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JH</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50</a:t>
            </a:fld>
            <a:endParaRPr lang="en-GB" altLang="en-US"/>
          </a:p>
        </p:txBody>
      </p:sp>
    </p:spTree>
    <p:extLst>
      <p:ext uri="{BB962C8B-B14F-4D97-AF65-F5344CB8AC3E}">
        <p14:creationId xmlns:p14="http://schemas.microsoft.com/office/powerpoint/2010/main" val="2428509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JH</a:t>
            </a:r>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08464BE-12A8-41FB-BA14-5B56B5498F26}" type="slidenum">
              <a:rPr lang="en-GB" altLang="en-US" smtClean="0">
                <a:cs typeface="Arial" charset="0"/>
              </a:rPr>
              <a:pPr>
                <a:spcBef>
                  <a:spcPct val="0"/>
                </a:spcBef>
              </a:pPr>
              <a:t>51</a:t>
            </a:fld>
            <a:endParaRPr lang="en-GB" altLang="en-US" smtClean="0">
              <a:cs typeface="Arial" charset="0"/>
            </a:endParaRPr>
          </a:p>
        </p:txBody>
      </p:sp>
    </p:spTree>
    <p:extLst>
      <p:ext uri="{BB962C8B-B14F-4D97-AF65-F5344CB8AC3E}">
        <p14:creationId xmlns:p14="http://schemas.microsoft.com/office/powerpoint/2010/main" val="170524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JH</a:t>
            </a:r>
          </a:p>
          <a:p>
            <a:r>
              <a:rPr lang="en-GB" dirty="0" smtClean="0"/>
              <a:t>Needs</a:t>
            </a:r>
            <a:r>
              <a:rPr lang="en-GB" baseline="0" dirty="0" smtClean="0"/>
              <a:t> animation</a:t>
            </a:r>
            <a:endParaRPr lang="en-GB" dirty="0"/>
          </a:p>
        </p:txBody>
      </p:sp>
      <p:sp>
        <p:nvSpPr>
          <p:cNvPr id="4" name="Slide Number Placeholder 3"/>
          <p:cNvSpPr>
            <a:spLocks noGrp="1"/>
          </p:cNvSpPr>
          <p:nvPr>
            <p:ph type="sldNum" sz="quarter" idx="10"/>
          </p:nvPr>
        </p:nvSpPr>
        <p:spPr/>
        <p:txBody>
          <a:bodyPr/>
          <a:lstStyle/>
          <a:p>
            <a:fld id="{1D8E8DC7-3B2F-8242-B587-25A4E6FCA0F9}" type="slidenum">
              <a:rPr lang="it-IT" smtClean="0">
                <a:solidFill>
                  <a:prstClr val="black"/>
                </a:solidFill>
              </a:rPr>
              <a:pPr/>
              <a:t>52</a:t>
            </a:fld>
            <a:endParaRPr lang="it-IT">
              <a:solidFill>
                <a:prstClr val="black"/>
              </a:solidFill>
            </a:endParaRPr>
          </a:p>
        </p:txBody>
      </p:sp>
    </p:spTree>
    <p:extLst>
      <p:ext uri="{BB962C8B-B14F-4D97-AF65-F5344CB8AC3E}">
        <p14:creationId xmlns:p14="http://schemas.microsoft.com/office/powerpoint/2010/main" val="2569084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JH</a:t>
            </a:r>
          </a:p>
          <a:p>
            <a:endParaRPr lang="en-GB" dirty="0" smtClean="0"/>
          </a:p>
          <a:p>
            <a:r>
              <a:rPr lang="en-GB" dirty="0" smtClean="0"/>
              <a:t>Data also per collection category</a:t>
            </a:r>
          </a:p>
          <a:p>
            <a:r>
              <a:rPr lang="en-GB" dirty="0" smtClean="0"/>
              <a:t>Some negative gaps: there is misreporting even for</a:t>
            </a:r>
            <a:r>
              <a:rPr lang="en-GB" baseline="0" dirty="0" smtClean="0"/>
              <a:t> ‘official amounts’. </a:t>
            </a:r>
          </a:p>
          <a:p>
            <a:r>
              <a:rPr lang="en-GB" baseline="0" dirty="0" smtClean="0"/>
              <a:t>Remarks per country/ collection category: </a:t>
            </a:r>
          </a:p>
          <a:p>
            <a:r>
              <a:rPr lang="en-GB" baseline="0" dirty="0" smtClean="0"/>
              <a:t>Waste bin is consumer </a:t>
            </a:r>
            <a:r>
              <a:rPr lang="en-GB" baseline="0" dirty="0" err="1" smtClean="0"/>
              <a:t>behavior</a:t>
            </a:r>
            <a:r>
              <a:rPr lang="en-GB" baseline="0" dirty="0" smtClean="0"/>
              <a:t> mainly. </a:t>
            </a:r>
          </a:p>
          <a:p>
            <a:r>
              <a:rPr lang="en-GB" baseline="0" dirty="0" smtClean="0"/>
              <a:t>Grey is conservative estimate, excl. scavenging of components, professional appliances</a:t>
            </a:r>
          </a:p>
          <a:p>
            <a:endParaRPr lang="en-GB" baseline="0" dirty="0" smtClean="0"/>
          </a:p>
          <a:p>
            <a:r>
              <a:rPr lang="nl-NL" dirty="0" smtClean="0"/>
              <a:t>Data</a:t>
            </a:r>
            <a:r>
              <a:rPr lang="nl-NL" baseline="0" dirty="0" smtClean="0"/>
              <a:t> per collectoin category is also possible. </a:t>
            </a:r>
            <a:endParaRPr lang="en-GB"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solidFill>
                  <a:prstClr val="black"/>
                </a:solidFill>
              </a:rPr>
              <a:pPr>
                <a:defRPr/>
              </a:pPr>
              <a:t>6</a:t>
            </a:fld>
            <a:endParaRPr lang="en-GB" altLang="en-US">
              <a:solidFill>
                <a:prstClr val="black"/>
              </a:solidFill>
            </a:endParaRPr>
          </a:p>
        </p:txBody>
      </p:sp>
    </p:spTree>
    <p:extLst>
      <p:ext uri="{BB962C8B-B14F-4D97-AF65-F5344CB8AC3E}">
        <p14:creationId xmlns:p14="http://schemas.microsoft.com/office/powerpoint/2010/main" val="371850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LH</a:t>
            </a:r>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7</a:t>
            </a:fld>
            <a:endParaRPr lang="en-GB" altLang="en-US"/>
          </a:p>
        </p:txBody>
      </p:sp>
    </p:spTree>
    <p:extLst>
      <p:ext uri="{BB962C8B-B14F-4D97-AF65-F5344CB8AC3E}">
        <p14:creationId xmlns:p14="http://schemas.microsoft.com/office/powerpoint/2010/main" val="360041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Roll out communication campaigns for end users to raise awareness around the proper disposal of  WEEE.</a:t>
            </a:r>
          </a:p>
          <a:p>
            <a:r>
              <a:rPr lang="en-US" sz="1200" kern="1200" dirty="0" smtClean="0">
                <a:solidFill>
                  <a:schemeClr val="tx1"/>
                </a:solidFill>
                <a:latin typeface="+mn-lt"/>
                <a:ea typeface="+mn-ea"/>
                <a:cs typeface="+mn-cs"/>
              </a:rPr>
              <a:t>• Run attitudinal surveys to investigate motivations and potential incentives for users in support of </a:t>
            </a:r>
          </a:p>
          <a:p>
            <a:r>
              <a:rPr lang="en-US" sz="1200" kern="1200" dirty="0" smtClean="0">
                <a:solidFill>
                  <a:schemeClr val="tx1"/>
                </a:solidFill>
                <a:latin typeface="+mn-lt"/>
                <a:ea typeface="+mn-ea"/>
                <a:cs typeface="+mn-cs"/>
              </a:rPr>
              <a:t>communication campaigns. </a:t>
            </a:r>
          </a:p>
          <a:p>
            <a:pPr marL="0" indent="0">
              <a:buFont typeface="Arial" panose="020B0604020202020204" pitchFamily="34" charset="0"/>
              <a:buNone/>
            </a:pPr>
            <a:r>
              <a:rPr lang="en-US" dirty="0" smtClean="0"/>
              <a:t>Assess the possibility of  running law enforcement campaigns for end users to tackle fly tipping and improper curbside disposal of  WEEE.</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8</a:t>
            </a:fld>
            <a:endParaRPr lang="en-GB" altLang="en-US"/>
          </a:p>
        </p:txBody>
      </p:sp>
    </p:spTree>
    <p:extLst>
      <p:ext uri="{BB962C8B-B14F-4D97-AF65-F5344CB8AC3E}">
        <p14:creationId xmlns:p14="http://schemas.microsoft.com/office/powerpoint/2010/main" val="230104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LH</a:t>
            </a:r>
          </a:p>
          <a:p>
            <a:r>
              <a:rPr lang="en-US" dirty="0" smtClean="0"/>
              <a:t>Make collection points more easily accessible and more visible.</a:t>
            </a:r>
          </a:p>
          <a:p>
            <a:r>
              <a:rPr lang="en-US" dirty="0" smtClean="0"/>
              <a:t>• Increase the number of collection points or their territorial density.</a:t>
            </a:r>
          </a:p>
          <a:p>
            <a:r>
              <a:rPr lang="en-US" dirty="0" smtClean="0"/>
              <a:t>• Improve security at collection points.</a:t>
            </a:r>
          </a:p>
          <a:p>
            <a:r>
              <a:rPr lang="en-US" dirty="0" smtClean="0"/>
              <a:t>• Introduce a ban on cash transactions to reduce the profitability of  unlawful activities and the viability of </a:t>
            </a:r>
          </a:p>
          <a:p>
            <a:r>
              <a:rPr lang="en-US" dirty="0" smtClean="0"/>
              <a:t>cash transfers related to WEEE illegal trade. </a:t>
            </a:r>
          </a:p>
          <a:p>
            <a:endParaRPr lang="en-US" dirty="0"/>
          </a:p>
        </p:txBody>
      </p:sp>
      <p:sp>
        <p:nvSpPr>
          <p:cNvPr id="4" name="Slide Number Placeholder 3"/>
          <p:cNvSpPr>
            <a:spLocks noGrp="1"/>
          </p:cNvSpPr>
          <p:nvPr>
            <p:ph type="sldNum" sz="quarter" idx="10"/>
          </p:nvPr>
        </p:nvSpPr>
        <p:spPr/>
        <p:txBody>
          <a:bodyPr/>
          <a:lstStyle/>
          <a:p>
            <a:pPr>
              <a:defRPr/>
            </a:pPr>
            <a:fld id="{5E66AF57-1311-41C5-8F1D-1D5AE660D718}" type="slidenum">
              <a:rPr lang="en-GB" altLang="en-US" smtClean="0"/>
              <a:pPr>
                <a:defRPr/>
              </a:pPr>
              <a:t>9</a:t>
            </a:fld>
            <a:endParaRPr lang="en-GB" altLang="en-US"/>
          </a:p>
        </p:txBody>
      </p:sp>
    </p:spTree>
    <p:extLst>
      <p:ext uri="{BB962C8B-B14F-4D97-AF65-F5344CB8AC3E}">
        <p14:creationId xmlns:p14="http://schemas.microsoft.com/office/powerpoint/2010/main" val="3739821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8799" y="802913"/>
            <a:ext cx="5601789"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8"/>
          <p:cNvSpPr>
            <a:spLocks noGrp="1"/>
          </p:cNvSpPr>
          <p:nvPr>
            <p:ph type="body" sz="quarter" idx="13"/>
          </p:nvPr>
        </p:nvSpPr>
        <p:spPr>
          <a:xfrm>
            <a:off x="1610147" y="3348732"/>
            <a:ext cx="5917207" cy="792088"/>
          </a:xfrm>
          <a:prstGeom prst="rect">
            <a:avLst/>
          </a:prstGeom>
        </p:spPr>
        <p:txBody>
          <a:bodyPr anchor="b"/>
          <a:lstStyle>
            <a:lvl1pPr marL="0" indent="0" algn="ctr" rtl="0" eaLnBrk="1" fontAlgn="t" latinLnBrk="0" hangingPunct="1">
              <a:buNone/>
              <a:defRPr lang="fr-FR" sz="2800" b="0" i="0" u="none" strike="noStrike">
                <a:solidFill>
                  <a:schemeClr val="accent1">
                    <a:lumMod val="50000"/>
                  </a:schemeClr>
                </a:solidFill>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8" name="Espace réservé du texte 11"/>
          <p:cNvSpPr>
            <a:spLocks noGrp="1"/>
          </p:cNvSpPr>
          <p:nvPr>
            <p:ph type="body" sz="quarter" idx="14"/>
          </p:nvPr>
        </p:nvSpPr>
        <p:spPr>
          <a:xfrm>
            <a:off x="1610147" y="4165600"/>
            <a:ext cx="5917207" cy="877167"/>
          </a:xfrm>
          <a:prstGeom prst="rect">
            <a:avLst/>
          </a:prstGeom>
        </p:spPr>
        <p:txBody>
          <a:bodyPr/>
          <a:lstStyle>
            <a:lvl1pPr marL="0" indent="0" algn="ctr">
              <a:lnSpc>
                <a:spcPct val="100000"/>
              </a:lnSpc>
              <a:spcBef>
                <a:spcPts val="0"/>
              </a:spcBef>
              <a:buFontTx/>
              <a:buNone/>
              <a:defRPr sz="2000" b="1" baseline="0">
                <a:solidFill>
                  <a:srgbClr val="969696"/>
                </a:solidFill>
              </a:defRPr>
            </a:lvl1pPr>
          </a:lstStyle>
          <a:p>
            <a:pPr lvl="0"/>
            <a:r>
              <a:rPr lang="en-US" dirty="0" smtClean="0"/>
              <a:t>Click to edit Master text styles</a:t>
            </a:r>
          </a:p>
          <a:p>
            <a:pPr lvl="1"/>
            <a:r>
              <a:rPr lang="en-US" dirty="0" smtClean="0"/>
              <a:t>Second level</a:t>
            </a:r>
          </a:p>
        </p:txBody>
      </p:sp>
      <p:sp>
        <p:nvSpPr>
          <p:cNvPr id="9" name="Espace réservé du texte 13"/>
          <p:cNvSpPr>
            <a:spLocks noGrp="1"/>
          </p:cNvSpPr>
          <p:nvPr>
            <p:ph type="body" sz="quarter" idx="15"/>
          </p:nvPr>
        </p:nvSpPr>
        <p:spPr>
          <a:xfrm>
            <a:off x="1610147" y="5042768"/>
            <a:ext cx="5917207" cy="824632"/>
          </a:xfrm>
          <a:prstGeom prst="rect">
            <a:avLst/>
          </a:prstGeom>
        </p:spPr>
        <p:txBody>
          <a:bodyPr/>
          <a:lstStyle>
            <a:lvl1pPr marL="0" indent="0" algn="ctr">
              <a:lnSpc>
                <a:spcPct val="100000"/>
              </a:lnSpc>
              <a:spcBef>
                <a:spcPts val="0"/>
              </a:spcBef>
              <a:buNone/>
              <a:defRPr sz="2000" b="0">
                <a:solidFill>
                  <a:srgbClr val="969696"/>
                </a:solidFill>
              </a:defRPr>
            </a:lvl1pPr>
          </a:lstStyle>
          <a:p>
            <a:pPr lvl="0"/>
            <a:r>
              <a:rPr lang="en-US" dirty="0" smtClean="0"/>
              <a:t>Click to edit Master text styles</a:t>
            </a:r>
          </a:p>
          <a:p>
            <a:pPr lvl="1"/>
            <a:r>
              <a:rPr lang="en-US" dirty="0" smtClean="0"/>
              <a:t>Second level</a:t>
            </a:r>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10" name="Slide Number Placeholder 5"/>
          <p:cNvSpPr>
            <a:spLocks noGrp="1"/>
          </p:cNvSpPr>
          <p:nvPr>
            <p:ph type="sldNum" sz="quarter" idx="17"/>
          </p:nvPr>
        </p:nvSpPr>
        <p:spPr/>
        <p:txBody>
          <a:bodyPr/>
          <a:lstStyle>
            <a:lvl1pPr>
              <a:defRPr/>
            </a:lvl1pPr>
          </a:lstStyle>
          <a:p>
            <a:pPr>
              <a:defRPr/>
            </a:pPr>
            <a:fld id="{17FDC054-A575-4068-B754-5849693E6CB5}" type="slidenum">
              <a:rPr lang="en-GB" altLang="en-US"/>
              <a:pPr>
                <a:defRPr/>
              </a:pPr>
              <a:t>‹#›</a:t>
            </a:fld>
            <a:endParaRPr lang="en-GB" altLang="en-US"/>
          </a:p>
        </p:txBody>
      </p:sp>
    </p:spTree>
    <p:extLst>
      <p:ext uri="{BB962C8B-B14F-4D97-AF65-F5344CB8AC3E}">
        <p14:creationId xmlns:p14="http://schemas.microsoft.com/office/powerpoint/2010/main" val="175484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5924550" cy="866775"/>
          </a:xfrm>
        </p:spPr>
        <p:txBody>
          <a:bodyPr/>
          <a:lstStyle>
            <a:lvl1pPr algn="ctr">
              <a:defRPr lang="en-US" sz="3200" b="1" kern="1200" dirty="0">
                <a:solidFill>
                  <a:srgbClr val="1F4E79"/>
                </a:solidFill>
                <a:latin typeface="+mn-lt"/>
                <a:ea typeface="+mn-ea"/>
                <a:cs typeface="+mn-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93175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7886700" cy="966788"/>
          </a:xfrm>
        </p:spPr>
        <p:txBody>
          <a:bodyPr/>
          <a:lstStyle>
            <a:lvl1pPr>
              <a:defRPr lang="en-US"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12955770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dirty="0" smtClean="0"/>
              <a:t>Clic para editar título</a:t>
            </a:r>
            <a:endParaRPr lang="es-ES" dirty="0"/>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7276889" y="6423585"/>
            <a:ext cx="1537447" cy="365125"/>
          </a:xfrm>
          <a:prstGeom prst="rect">
            <a:avLst/>
          </a:prstGeom>
        </p:spPr>
        <p:txBody>
          <a:bodyPr/>
          <a:lstStyle/>
          <a:p>
            <a:fld id="{D66CD3EC-AFED-F44E-BAEB-E1BD879F8D4E}" type="datetimeFigureOut">
              <a:rPr lang="es-ES" smtClean="0"/>
              <a:t>01/10/2015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9C39344-A257-0D48-B5D5-E42D94BDD6D6}" type="slidenum">
              <a:rPr lang="es-ES" smtClean="0"/>
              <a:t>‹#›</a:t>
            </a:fld>
            <a:endParaRPr lang="es-ES"/>
          </a:p>
        </p:txBody>
      </p:sp>
    </p:spTree>
    <p:extLst>
      <p:ext uri="{BB962C8B-B14F-4D97-AF65-F5344CB8AC3E}">
        <p14:creationId xmlns:p14="http://schemas.microsoft.com/office/powerpoint/2010/main" val="102331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62050"/>
            <a:ext cx="7886700" cy="50149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0" y="0"/>
            <a:ext cx="7886700" cy="966788"/>
          </a:xfrm>
        </p:spPr>
        <p:txBody>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31598481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99930"/>
            <a:ext cx="3886200" cy="50770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099930"/>
            <a:ext cx="3886200" cy="5077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0" y="0"/>
            <a:ext cx="7886700" cy="966788"/>
          </a:xfrm>
        </p:spPr>
        <p:txBody>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160611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0"/>
          </p:nvPr>
        </p:nvSpPr>
        <p:spPr/>
        <p:txBody>
          <a:bodyPr/>
          <a:lstStyle>
            <a:lvl1pPr>
              <a:defRPr/>
            </a:lvl1pPr>
          </a:lstStyle>
          <a:p>
            <a:pPr>
              <a:defRPr/>
            </a:pPr>
            <a:endParaRPr lang="en-GB"/>
          </a:p>
        </p:txBody>
      </p:sp>
      <p:sp>
        <p:nvSpPr>
          <p:cNvPr id="9" name="Slide Number Placeholder 8"/>
          <p:cNvSpPr>
            <a:spLocks noGrp="1"/>
          </p:cNvSpPr>
          <p:nvPr>
            <p:ph type="sldNum" sz="quarter" idx="11"/>
          </p:nvPr>
        </p:nvSpPr>
        <p:spPr/>
        <p:txBody>
          <a:bodyPr/>
          <a:lstStyle>
            <a:lvl1pPr>
              <a:defRPr/>
            </a:lvl1pPr>
          </a:lstStyle>
          <a:p>
            <a:pPr>
              <a:defRPr/>
            </a:pPr>
            <a:fld id="{659ABEDF-1AE1-46B5-8319-C2855322963F}" type="slidenum">
              <a:rPr lang="en-GB" altLang="en-US"/>
              <a:pPr>
                <a:defRPr/>
              </a:pPr>
              <a:t>‹#›</a:t>
            </a:fld>
            <a:endParaRPr lang="en-GB" altLang="en-US"/>
          </a:p>
        </p:txBody>
      </p:sp>
      <p:sp>
        <p:nvSpPr>
          <p:cNvPr id="10" name="Title 1"/>
          <p:cNvSpPr>
            <a:spLocks noGrp="1"/>
          </p:cNvSpPr>
          <p:nvPr>
            <p:ph type="title"/>
          </p:nvPr>
        </p:nvSpPr>
        <p:spPr>
          <a:xfrm>
            <a:off x="0" y="0"/>
            <a:ext cx="7886700" cy="966788"/>
          </a:xfrm>
        </p:spPr>
        <p:txBody>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12034893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pPr>
              <a:defRPr/>
            </a:pPr>
            <a:endParaRPr lang="en-GB"/>
          </a:p>
        </p:txBody>
      </p:sp>
      <p:sp>
        <p:nvSpPr>
          <p:cNvPr id="5" name="Slide Number Placeholder 4"/>
          <p:cNvSpPr>
            <a:spLocks noGrp="1"/>
          </p:cNvSpPr>
          <p:nvPr>
            <p:ph type="sldNum" sz="quarter" idx="11"/>
          </p:nvPr>
        </p:nvSpPr>
        <p:spPr/>
        <p:txBody>
          <a:bodyPr/>
          <a:lstStyle>
            <a:lvl1pPr>
              <a:defRPr/>
            </a:lvl1pPr>
          </a:lstStyle>
          <a:p>
            <a:pPr>
              <a:defRPr/>
            </a:pPr>
            <a:fld id="{F1407933-E29D-4129-A69D-8690C39D9E6D}" type="slidenum">
              <a:rPr lang="en-GB" altLang="en-US"/>
              <a:pPr>
                <a:defRPr/>
              </a:pPr>
              <a:t>‹#›</a:t>
            </a:fld>
            <a:endParaRPr lang="en-GB" altLang="en-US"/>
          </a:p>
        </p:txBody>
      </p:sp>
      <p:sp>
        <p:nvSpPr>
          <p:cNvPr id="6" name="Title 1"/>
          <p:cNvSpPr>
            <a:spLocks noGrp="1"/>
          </p:cNvSpPr>
          <p:nvPr>
            <p:ph type="title"/>
          </p:nvPr>
        </p:nvSpPr>
        <p:spPr>
          <a:xfrm>
            <a:off x="0" y="0"/>
            <a:ext cx="7886700" cy="966788"/>
          </a:xfrm>
        </p:spPr>
        <p:txBody>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3365752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7886700" cy="966788"/>
          </a:xfrm>
        </p:spPr>
        <p:txBody>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69095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txBox="1">
            <a:spLocks/>
          </p:cNvSpPr>
          <p:nvPr userDrawn="1"/>
        </p:nvSpPr>
        <p:spPr bwMode="auto">
          <a:xfrm>
            <a:off x="0" y="0"/>
            <a:ext cx="78867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gn="l" rtl="0" eaLnBrk="0" fontAlgn="base" hangingPunct="0">
              <a:lnSpc>
                <a:spcPct val="90000"/>
              </a:lnSpc>
              <a:spcBef>
                <a:spcPct val="0"/>
              </a:spcBef>
              <a:spcAft>
                <a:spcPct val="0"/>
              </a:spcAft>
            </a:pPr>
            <a:r>
              <a:rPr lang="it-IT" sz="3200" b="1" kern="1200" dirty="0" smtClean="0">
                <a:solidFill>
                  <a:srgbClr val="1F4E79"/>
                </a:solidFill>
                <a:latin typeface="+mn-lt"/>
                <a:ea typeface="+mn-ea"/>
                <a:cs typeface="+mn-cs"/>
              </a:rPr>
              <a:t>Fare clic per modificare stile</a:t>
            </a:r>
            <a:endParaRPr lang="it-IT" sz="3200" b="1" kern="1200" dirty="0">
              <a:solidFill>
                <a:srgbClr val="1F4E79"/>
              </a:solidFill>
              <a:latin typeface="+mn-lt"/>
              <a:ea typeface="+mn-ea"/>
              <a:cs typeface="+mn-cs"/>
            </a:endParaRPr>
          </a:p>
        </p:txBody>
      </p:sp>
    </p:spTree>
    <p:extLst>
      <p:ext uri="{BB962C8B-B14F-4D97-AF65-F5344CB8AC3E}">
        <p14:creationId xmlns:p14="http://schemas.microsoft.com/office/powerpoint/2010/main" val="5769555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7886700" cy="966788"/>
          </a:xfrm>
        </p:spPr>
        <p:txBody>
          <a:bodyPr/>
          <a:lstStyle>
            <a:lvl1pPr>
              <a:defRPr lang="en-US" sz="3200" b="1" kern="1200" dirty="0">
                <a:solidFill>
                  <a:srgbClr val="1F4E79"/>
                </a:solidFill>
                <a:latin typeface="+mn-lt"/>
                <a:ea typeface="+mn-ea"/>
                <a:cs typeface="+mn-cs"/>
              </a:defRPr>
            </a:lvl1pPr>
          </a:lstStyle>
          <a:p>
            <a:r>
              <a:rPr lang="it-IT" dirty="0" smtClean="0"/>
              <a:t>Fare clic per modificare stile</a:t>
            </a:r>
            <a:endParaRPr dirty="0"/>
          </a:p>
        </p:txBody>
      </p:sp>
    </p:spTree>
    <p:extLst>
      <p:ext uri="{BB962C8B-B14F-4D97-AF65-F5344CB8AC3E}">
        <p14:creationId xmlns:p14="http://schemas.microsoft.com/office/powerpoint/2010/main" val="23287655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66788"/>
          </a:xfrm>
        </p:spPr>
        <p:txBody>
          <a:bodyPr/>
          <a:lstStyle>
            <a:lvl1pPr>
              <a:defRPr lang="en-US" sz="3200" b="1" kern="1200" dirty="0">
                <a:solidFill>
                  <a:srgbClr val="1F4E79"/>
                </a:solidFill>
                <a:latin typeface="+mn-lt"/>
                <a:ea typeface="+mn-ea"/>
                <a:cs typeface="+mn-cs"/>
              </a:defRPr>
            </a:lvl1pPr>
          </a:lstStyle>
          <a:p>
            <a:r>
              <a:rPr lang="it-IT" dirty="0" smtClean="0"/>
              <a:t>Fare clic per modificare stile</a:t>
            </a:r>
            <a:endParaRPr dirty="0"/>
          </a:p>
        </p:txBody>
      </p:sp>
      <p:sp>
        <p:nvSpPr>
          <p:cNvPr id="14" name="Slide Number Placeholder 5"/>
          <p:cNvSpPr>
            <a:spLocks noGrp="1"/>
          </p:cNvSpPr>
          <p:nvPr>
            <p:ph type="sldNum" sz="quarter" idx="4"/>
          </p:nvPr>
        </p:nvSpPr>
        <p:spPr>
          <a:xfrm>
            <a:off x="8305800" y="296854"/>
            <a:ext cx="554038" cy="365125"/>
          </a:xfrm>
          <a:prstGeom prst="rect">
            <a:avLst/>
          </a:prstGeom>
        </p:spPr>
        <p:txBody>
          <a:bodyPr/>
          <a:lstStyle>
            <a:lvl1pPr>
              <a:defRPr>
                <a:solidFill>
                  <a:srgbClr val="FFFFFF"/>
                </a:solidFill>
              </a:defRPr>
            </a:lvl1pPr>
          </a:lstStyle>
          <a:p>
            <a:fld id="{AA8CD916-19B6-0C42-9A31-7AE245FA3637}" type="slidenum">
              <a:rPr lang="it-IT" smtClean="0"/>
              <a:pPr/>
              <a:t>‹#›</a:t>
            </a:fld>
            <a:endParaRPr lang="it-IT" dirty="0"/>
          </a:p>
        </p:txBody>
      </p:sp>
    </p:spTree>
    <p:extLst>
      <p:ext uri="{BB962C8B-B14F-4D97-AF65-F5344CB8AC3E}">
        <p14:creationId xmlns:p14="http://schemas.microsoft.com/office/powerpoint/2010/main" val="263117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723900"/>
            <a:ext cx="78867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a:defRPr/>
            </a:pPr>
            <a:fld id="{63558CF2-DDC8-4A87-91A4-405767CBF6D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algn="l" rtl="0" eaLnBrk="0" fontAlgn="base" hangingPunct="0">
        <a:lnSpc>
          <a:spcPct val="90000"/>
        </a:lnSpc>
        <a:spcBef>
          <a:spcPts val="1000"/>
        </a:spcBef>
        <a:spcAft>
          <a:spcPct val="0"/>
        </a:spcAft>
        <a:buFont typeface="Arial" charset="0"/>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image" Target="../media/image8.png"/><Relationship Id="rId12"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emf"/><Relationship Id="rId4" Type="http://schemas.openxmlformats.org/officeDocument/2006/relationships/image" Target="../media/image7.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image" Target="../media/image47.png"/><Relationship Id="rId12"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38.pn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image" Target="../media/image47.png"/><Relationship Id="rId12"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74.jpe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38.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5.jpe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hyperlink" Target="http://www.cwit-project.eu/"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87.jpe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11.png"/><Relationship Id="rId9"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hyperlink" Target="http://www.cwit-project.eu/"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hyperlink" Target="http://www.cwitproject.eu/reports-downloads/database-ewaste-stakeholders/" TargetMode="External"/><Relationship Id="rId4" Type="http://schemas.openxmlformats.org/officeDocument/2006/relationships/hyperlink" Target="http://www.libraweee.e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huisman@unu.edu" TargetMode="External"/><Relationship Id="rId7"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Lucia.herreras@weee-forum.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cwitproject.eu/"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1"/>
          <p:cNvSpPr>
            <a:spLocks noGrp="1"/>
          </p:cNvSpPr>
          <p:nvPr>
            <p:ph type="body" sz="quarter" idx="13"/>
          </p:nvPr>
        </p:nvSpPr>
        <p:spPr>
          <a:xfrm>
            <a:off x="1248874" y="2291801"/>
            <a:ext cx="6561137" cy="1020762"/>
          </a:xfrm>
        </p:spPr>
        <p:txBody>
          <a:bodyPr/>
          <a:lstStyle/>
          <a:p>
            <a:pPr>
              <a:lnSpc>
                <a:spcPct val="80000"/>
              </a:lnSpc>
            </a:pPr>
            <a:r>
              <a:rPr lang="en-GB" altLang="en-US" sz="3200" b="1" dirty="0">
                <a:solidFill>
                  <a:srgbClr val="1F4E79"/>
                </a:solidFill>
              </a:rPr>
              <a:t>- The WEEE chain of events - </a:t>
            </a:r>
          </a:p>
          <a:p>
            <a:pPr>
              <a:lnSpc>
                <a:spcPct val="80000"/>
              </a:lnSpc>
            </a:pPr>
            <a:r>
              <a:rPr lang="en-GB" altLang="en-US" sz="3000" b="1" dirty="0" smtClean="0">
                <a:solidFill>
                  <a:srgbClr val="1F4E79"/>
                </a:solidFill>
              </a:rPr>
              <a:t>Key findings and recommendations</a:t>
            </a:r>
          </a:p>
        </p:txBody>
      </p:sp>
      <p:sp>
        <p:nvSpPr>
          <p:cNvPr id="10243" name="Text Placeholder 2"/>
          <p:cNvSpPr>
            <a:spLocks noGrp="1"/>
          </p:cNvSpPr>
          <p:nvPr>
            <p:ph type="body" sz="quarter" idx="14"/>
          </p:nvPr>
        </p:nvSpPr>
        <p:spPr>
          <a:xfrm>
            <a:off x="1599437" y="3687338"/>
            <a:ext cx="5918200" cy="877888"/>
          </a:xfrm>
        </p:spPr>
        <p:txBody>
          <a:bodyPr/>
          <a:lstStyle/>
          <a:p>
            <a:pPr eaLnBrk="1" hangingPunct="1">
              <a:spcBef>
                <a:spcPct val="0"/>
              </a:spcBef>
            </a:pPr>
            <a:r>
              <a:rPr lang="en-GB" altLang="en-US" dirty="0" smtClean="0"/>
              <a:t>Jaco Huisman (UNU)</a:t>
            </a:r>
          </a:p>
          <a:p>
            <a:pPr eaLnBrk="1" hangingPunct="1">
              <a:spcBef>
                <a:spcPct val="0"/>
              </a:spcBef>
            </a:pPr>
            <a:r>
              <a:rPr lang="en-GB" altLang="en-US" dirty="0" err="1" smtClean="0"/>
              <a:t>Lucía</a:t>
            </a:r>
            <a:r>
              <a:rPr lang="en-GB" altLang="en-US" dirty="0" smtClean="0"/>
              <a:t> Herreras (WEEE Forum)</a:t>
            </a:r>
          </a:p>
        </p:txBody>
      </p:sp>
      <p:sp>
        <p:nvSpPr>
          <p:cNvPr id="10244" name="Text Placeholder 3"/>
          <p:cNvSpPr>
            <a:spLocks noGrp="1"/>
          </p:cNvSpPr>
          <p:nvPr>
            <p:ph type="body" sz="quarter" idx="15"/>
          </p:nvPr>
        </p:nvSpPr>
        <p:spPr>
          <a:xfrm>
            <a:off x="1599437" y="4509729"/>
            <a:ext cx="5918200" cy="823912"/>
          </a:xfrm>
        </p:spPr>
        <p:txBody>
          <a:bodyPr/>
          <a:lstStyle/>
          <a:p>
            <a:r>
              <a:rPr lang="fr-FR" altLang="en-US" dirty="0" smtClean="0"/>
              <a:t> </a:t>
            </a:r>
            <a:r>
              <a:rPr lang="en-US" dirty="0"/>
              <a:t>Baltic WEEE workshop </a:t>
            </a:r>
          </a:p>
          <a:p>
            <a:r>
              <a:rPr lang="en-US" dirty="0"/>
              <a:t>Taking on the e-waste challenge in the Baltics </a:t>
            </a:r>
            <a:endParaRPr lang="en-US" dirty="0" smtClean="0"/>
          </a:p>
          <a:p>
            <a:r>
              <a:rPr lang="en-US" altLang="en-US" dirty="0" smtClean="0"/>
              <a:t>Tallinn, 1 October</a:t>
            </a:r>
            <a:r>
              <a:rPr lang="fr-FR" altLang="en-US" dirty="0" smtClean="0"/>
              <a:t> 2015</a:t>
            </a:r>
            <a:endParaRPr lang="en-GB" altLang="en-US" dirty="0" smtClean="0"/>
          </a:p>
        </p:txBody>
      </p:sp>
      <p:grpSp>
        <p:nvGrpSpPr>
          <p:cNvPr id="10245" name="Group 7"/>
          <p:cNvGrpSpPr>
            <a:grpSpLocks/>
          </p:cNvGrpSpPr>
          <p:nvPr/>
        </p:nvGrpSpPr>
        <p:grpSpPr bwMode="auto">
          <a:xfrm>
            <a:off x="55563" y="6176963"/>
            <a:ext cx="2159000" cy="611187"/>
            <a:chOff x="0" y="0"/>
            <a:chExt cx="2160779" cy="611505"/>
          </a:xfrm>
        </p:grpSpPr>
        <p:sp>
          <p:nvSpPr>
            <p:cNvPr id="10246" name="Text Box 2"/>
            <p:cNvSpPr txBox="1">
              <a:spLocks noChangeArrowheads="1"/>
            </p:cNvSpPr>
            <p:nvPr/>
          </p:nvSpPr>
          <p:spPr bwMode="auto">
            <a:xfrm>
              <a:off x="929514" y="166254"/>
              <a:ext cx="1231265"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0" fontAlgn="base" hangingPunct="0">
                <a:lnSpc>
                  <a:spcPct val="100000"/>
                </a:lnSpc>
                <a:spcBef>
                  <a:spcPct val="0"/>
                </a:spcBef>
                <a:spcAft>
                  <a:spcPct val="0"/>
                </a:spcAft>
                <a:buFontTx/>
                <a:buNone/>
              </a:pPr>
              <a:r>
                <a:rPr lang="en-IE" altLang="en-US" sz="1000">
                  <a:solidFill>
                    <a:srgbClr val="000000"/>
                  </a:solidFill>
                  <a:cs typeface="Arial" charset="0"/>
                </a:rPr>
                <a:t>Funded by the European Union</a:t>
              </a:r>
              <a:endParaRPr lang="en-US" altLang="en-US" sz="1100">
                <a:solidFill>
                  <a:srgbClr val="000000"/>
                </a:solidFill>
                <a:ea typeface="Calibri" pitchFamily="34" charset="0"/>
                <a:cs typeface="Times New Roman" pitchFamily="18" charset="0"/>
              </a:endParaRPr>
            </a:p>
          </p:txBody>
        </p:sp>
        <p:pic>
          <p:nvPicPr>
            <p:cNvPr id="1024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9160" cy="61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5863090"/>
            <a:ext cx="2419565" cy="82289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1366" y="5785497"/>
            <a:ext cx="1912634" cy="1012739"/>
          </a:xfrm>
          <a:prstGeom prst="rect">
            <a:avLst/>
          </a:prstGeom>
        </p:spPr>
      </p:pic>
    </p:spTree>
    <p:extLst>
      <p:ext uri="{BB962C8B-B14F-4D97-AF65-F5344CB8AC3E}">
        <p14:creationId xmlns:p14="http://schemas.microsoft.com/office/powerpoint/2010/main" val="303103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595715" y="2140352"/>
            <a:ext cx="6681019" cy="5077033"/>
          </a:xfrm>
        </p:spPr>
        <p:txBody>
          <a:bodyPr/>
          <a:lstStyle/>
          <a:p>
            <a:endParaRPr lang="en-US" dirty="0" smtClean="0"/>
          </a:p>
          <a:p>
            <a:r>
              <a:rPr lang="en-US" dirty="0"/>
              <a:t>• Improve local monitoring and benchmarking in all </a:t>
            </a:r>
            <a:r>
              <a:rPr lang="en-US" dirty="0" smtClean="0"/>
              <a:t>collection points </a:t>
            </a:r>
          </a:p>
          <a:p>
            <a:r>
              <a:rPr lang="en-US" dirty="0" smtClean="0"/>
              <a:t>• </a:t>
            </a:r>
            <a:r>
              <a:rPr lang="en-US" dirty="0"/>
              <a:t>Improve access to information </a:t>
            </a:r>
            <a:r>
              <a:rPr lang="en-US" dirty="0" smtClean="0"/>
              <a:t>(specific lists for </a:t>
            </a:r>
            <a:r>
              <a:rPr lang="en-US" dirty="0"/>
              <a:t>WEEE related </a:t>
            </a:r>
            <a:r>
              <a:rPr lang="en-US" dirty="0" smtClean="0"/>
              <a:t>companies, standard terminology for activities </a:t>
            </a:r>
            <a:r>
              <a:rPr lang="en-US" dirty="0"/>
              <a:t>and </a:t>
            </a:r>
            <a:r>
              <a:rPr lang="en-US" dirty="0" smtClean="0"/>
              <a:t>actors).</a:t>
            </a:r>
            <a:endParaRPr lang="en-US" dirty="0"/>
          </a:p>
          <a:p>
            <a:r>
              <a:rPr lang="en-US" dirty="0"/>
              <a:t>• Develop a national WEEE monitoring strategy.</a:t>
            </a:r>
          </a:p>
          <a:p>
            <a:r>
              <a:rPr lang="en-US" dirty="0"/>
              <a:t>• Improve </a:t>
            </a:r>
            <a:r>
              <a:rPr lang="en-US" dirty="0" smtClean="0"/>
              <a:t>methods </a:t>
            </a:r>
            <a:r>
              <a:rPr lang="en-US" dirty="0"/>
              <a:t>for calculating e-waste </a:t>
            </a:r>
            <a:r>
              <a:rPr lang="en-US" dirty="0" smtClean="0"/>
              <a:t>indicators (basis </a:t>
            </a:r>
            <a:r>
              <a:rPr lang="en-US" dirty="0"/>
              <a:t>for national </a:t>
            </a:r>
            <a:r>
              <a:rPr lang="en-US" dirty="0" smtClean="0"/>
              <a:t>mass balance)</a:t>
            </a:r>
            <a:endParaRPr lang="en-US" dirty="0"/>
          </a:p>
        </p:txBody>
      </p:sp>
      <p:pic>
        <p:nvPicPr>
          <p:cNvPr id="5" name="Picture 4"/>
          <p:cNvPicPr>
            <a:picLocks noChangeAspect="1"/>
          </p:cNvPicPr>
          <p:nvPr/>
        </p:nvPicPr>
        <p:blipFill>
          <a:blip r:embed="rId3"/>
          <a:stretch>
            <a:fillRect/>
          </a:stretch>
        </p:blipFill>
        <p:spPr>
          <a:xfrm>
            <a:off x="0" y="721952"/>
            <a:ext cx="3831071" cy="1418400"/>
          </a:xfrm>
          <a:prstGeom prst="rect">
            <a:avLst/>
          </a:prstGeom>
        </p:spPr>
      </p:pic>
      <p:sp>
        <p:nvSpPr>
          <p:cNvPr id="6" name="Title 1"/>
          <p:cNvSpPr txBox="1">
            <a:spLocks/>
          </p:cNvSpPr>
          <p:nvPr/>
        </p:nvSpPr>
        <p:spPr bwMode="auto">
          <a:xfrm>
            <a:off x="-1" y="0"/>
            <a:ext cx="714894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r>
              <a:rPr lang="en-GB" sz="2800" dirty="0" smtClean="0"/>
              <a:t>Cluster 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3777" y="5352265"/>
            <a:ext cx="1482390" cy="1505735"/>
          </a:xfrm>
          <a:prstGeom prst="rect">
            <a:avLst/>
          </a:prstGeom>
        </p:spPr>
      </p:pic>
    </p:spTree>
    <p:extLst>
      <p:ext uri="{BB962C8B-B14F-4D97-AF65-F5344CB8AC3E}">
        <p14:creationId xmlns:p14="http://schemas.microsoft.com/office/powerpoint/2010/main" val="2779931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846439" y="2766498"/>
            <a:ext cx="5845892" cy="5077033"/>
          </a:xfrm>
        </p:spPr>
        <p:txBody>
          <a:bodyPr/>
          <a:lstStyle/>
          <a:p>
            <a:r>
              <a:rPr lang="en-US" dirty="0" smtClean="0"/>
              <a:t>• </a:t>
            </a:r>
            <a:r>
              <a:rPr lang="en-US" dirty="0"/>
              <a:t>R</a:t>
            </a:r>
            <a:r>
              <a:rPr lang="en-US" dirty="0" smtClean="0"/>
              <a:t>eporting </a:t>
            </a:r>
            <a:r>
              <a:rPr lang="en-US" dirty="0"/>
              <a:t>obligations for all actors </a:t>
            </a:r>
            <a:r>
              <a:rPr lang="en-US" dirty="0" smtClean="0"/>
              <a:t>collecting WEEE.</a:t>
            </a:r>
            <a:endParaRPr lang="en-US" dirty="0"/>
          </a:p>
          <a:p>
            <a:r>
              <a:rPr lang="en-US" dirty="0"/>
              <a:t>• Use an unequivocal description of  WEEE </a:t>
            </a:r>
            <a:r>
              <a:rPr lang="en-US" dirty="0" smtClean="0"/>
              <a:t> for reporting.</a:t>
            </a:r>
            <a:endParaRPr lang="en-US" dirty="0"/>
          </a:p>
          <a:p>
            <a:r>
              <a:rPr lang="en-US" dirty="0"/>
              <a:t>• S</a:t>
            </a:r>
            <a:r>
              <a:rPr lang="en-US" dirty="0" smtClean="0"/>
              <a:t>ame </a:t>
            </a:r>
            <a:r>
              <a:rPr lang="en-US" dirty="0"/>
              <a:t>codes or </a:t>
            </a:r>
            <a:r>
              <a:rPr lang="en-US" dirty="0" smtClean="0"/>
              <a:t>codes </a:t>
            </a:r>
            <a:r>
              <a:rPr lang="en-US" dirty="0"/>
              <a:t>that </a:t>
            </a:r>
            <a:r>
              <a:rPr lang="en-US" dirty="0" smtClean="0"/>
              <a:t>allow comparability </a:t>
            </a:r>
            <a:r>
              <a:rPr lang="en-US" dirty="0"/>
              <a:t>in reporting processes.</a:t>
            </a:r>
          </a:p>
          <a:p>
            <a:r>
              <a:rPr lang="en-US" dirty="0"/>
              <a:t>• C</a:t>
            </a:r>
            <a:r>
              <a:rPr lang="en-US" dirty="0" smtClean="0"/>
              <a:t>ontrol </a:t>
            </a:r>
            <a:r>
              <a:rPr lang="en-US" dirty="0"/>
              <a:t>system of  data </a:t>
            </a:r>
            <a:r>
              <a:rPr lang="en-US" dirty="0" smtClean="0"/>
              <a:t>collected (data consistency and reliability)</a:t>
            </a:r>
            <a:endParaRPr lang="en-US" dirty="0"/>
          </a:p>
        </p:txBody>
      </p:sp>
      <p:pic>
        <p:nvPicPr>
          <p:cNvPr id="5" name="Picture 4"/>
          <p:cNvPicPr>
            <a:picLocks noChangeAspect="1"/>
          </p:cNvPicPr>
          <p:nvPr/>
        </p:nvPicPr>
        <p:blipFill>
          <a:blip r:embed="rId3"/>
          <a:stretch>
            <a:fillRect/>
          </a:stretch>
        </p:blipFill>
        <p:spPr>
          <a:xfrm>
            <a:off x="0" y="866775"/>
            <a:ext cx="3794045" cy="1418400"/>
          </a:xfrm>
          <a:prstGeom prst="rect">
            <a:avLst/>
          </a:prstGeom>
        </p:spPr>
      </p:pic>
      <p:sp>
        <p:nvSpPr>
          <p:cNvPr id="6" name="Title 1"/>
          <p:cNvSpPr txBox="1">
            <a:spLocks/>
          </p:cNvSpPr>
          <p:nvPr/>
        </p:nvSpPr>
        <p:spPr bwMode="auto">
          <a:xfrm>
            <a:off x="-1" y="0"/>
            <a:ext cx="714894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r>
              <a:rPr lang="en-GB" sz="2800" dirty="0" smtClean="0"/>
              <a:t>Cluster 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 y="5352265"/>
            <a:ext cx="1482390" cy="1505735"/>
          </a:xfrm>
          <a:prstGeom prst="rect">
            <a:avLst/>
          </a:prstGeom>
        </p:spPr>
      </p:pic>
    </p:spTree>
    <p:extLst>
      <p:ext uri="{BB962C8B-B14F-4D97-AF65-F5344CB8AC3E}">
        <p14:creationId xmlns:p14="http://schemas.microsoft.com/office/powerpoint/2010/main" val="1863321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87785"/>
            <a:ext cx="3004974" cy="90936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0393" y="5130651"/>
            <a:ext cx="2347467" cy="523161"/>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5802" y="3352764"/>
            <a:ext cx="3456595" cy="312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Data\Dropbox\CWIT Summary report formatting\Pictures and graphs for Susana for report\cable 2.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1392" y="3371337"/>
            <a:ext cx="4135358" cy="31020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25" y="3089288"/>
            <a:ext cx="8810626" cy="344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05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5924550" cy="866775"/>
          </a:xfrm>
        </p:spPr>
        <p:txBody>
          <a:bodyPr/>
          <a:lstStyle/>
          <a:p>
            <a:r>
              <a:rPr lang="en-GB" altLang="en-US" dirty="0" smtClean="0"/>
              <a:t>Scavenging components</a:t>
            </a:r>
            <a:endParaRPr lang="en-US" altLang="en-US" dirty="0" smtClean="0"/>
          </a:p>
        </p:txBody>
      </p:sp>
      <p:sp>
        <p:nvSpPr>
          <p:cNvPr id="3" name="TextBox 2"/>
          <p:cNvSpPr txBox="1"/>
          <p:nvPr/>
        </p:nvSpPr>
        <p:spPr>
          <a:xfrm>
            <a:off x="4932040" y="1507673"/>
            <a:ext cx="4106863" cy="4524315"/>
          </a:xfrm>
          <a:prstGeom prst="rect">
            <a:avLst/>
          </a:prstGeom>
          <a:noFill/>
        </p:spPr>
        <p:txBody>
          <a:bodyPr>
            <a:spAutoFit/>
          </a:bodyPr>
          <a:lstStyle/>
          <a:p>
            <a:pPr>
              <a:defRPr/>
            </a:pPr>
            <a:r>
              <a:rPr lang="en-GB" b="1" dirty="0" smtClean="0"/>
              <a:t>Large deviations per country from EERA survey (covering 1M tons):</a:t>
            </a:r>
            <a:endParaRPr lang="en-GB" b="1" dirty="0"/>
          </a:p>
          <a:p>
            <a:pPr>
              <a:defRPr/>
            </a:pPr>
            <a:endParaRPr lang="en-GB" dirty="0"/>
          </a:p>
          <a:p>
            <a:pPr marL="285750" indent="-285750">
              <a:buFont typeface="Wingdings" panose="05000000000000000000" pitchFamily="2" charset="2"/>
              <a:buChar char="Ø"/>
              <a:defRPr/>
            </a:pPr>
            <a:r>
              <a:rPr lang="en-GB" dirty="0"/>
              <a:t>Missing compressors in fridges: 30% (average reported, range 15%-50%)</a:t>
            </a:r>
          </a:p>
          <a:p>
            <a:pPr marL="285750" indent="-285750">
              <a:buFont typeface="Wingdings" panose="05000000000000000000" pitchFamily="2" charset="2"/>
              <a:buChar char="Ø"/>
              <a:defRPr/>
            </a:pPr>
            <a:endParaRPr lang="en-GB" dirty="0"/>
          </a:p>
          <a:p>
            <a:pPr marL="285750" indent="-285750">
              <a:buFont typeface="Wingdings" panose="05000000000000000000" pitchFamily="2" charset="2"/>
              <a:buChar char="Ø"/>
              <a:defRPr/>
            </a:pPr>
            <a:r>
              <a:rPr lang="en-GB" dirty="0"/>
              <a:t>HDD and PCB in desktops and laptops: 35% (average, range 10%-70%)</a:t>
            </a:r>
          </a:p>
          <a:p>
            <a:pPr>
              <a:defRPr/>
            </a:pPr>
            <a:endParaRPr lang="en-GB" dirty="0"/>
          </a:p>
          <a:p>
            <a:pPr>
              <a:defRPr/>
            </a:pPr>
            <a:r>
              <a:rPr lang="en-GB" dirty="0"/>
              <a:t>Damage to WEEE </a:t>
            </a:r>
            <a:r>
              <a:rPr lang="en-GB" dirty="0" smtClean="0"/>
              <a:t>industry:</a:t>
            </a:r>
            <a:endParaRPr lang="en-GB" dirty="0"/>
          </a:p>
          <a:p>
            <a:pPr marL="285750" indent="-285750">
              <a:buFont typeface="Arial" panose="020B0604020202020204" pitchFamily="34" charset="0"/>
              <a:buChar char="•"/>
              <a:defRPr/>
            </a:pPr>
            <a:r>
              <a:rPr lang="en-GB" dirty="0"/>
              <a:t>Loss of valuable </a:t>
            </a:r>
            <a:r>
              <a:rPr lang="en-GB" dirty="0" smtClean="0"/>
              <a:t>materials</a:t>
            </a:r>
            <a:endParaRPr lang="en-GB" dirty="0"/>
          </a:p>
          <a:p>
            <a:pPr marL="285750" indent="-285750">
              <a:buFont typeface="Arial" panose="020B0604020202020204" pitchFamily="34" charset="0"/>
              <a:buChar char="•"/>
              <a:defRPr/>
            </a:pPr>
            <a:r>
              <a:rPr lang="en-GB" dirty="0" smtClean="0"/>
              <a:t>Grey economy</a:t>
            </a:r>
            <a:endParaRPr lang="en-GB" dirty="0"/>
          </a:p>
          <a:p>
            <a:pPr marL="285750" indent="-285750">
              <a:buFont typeface="Arial" panose="020B0604020202020204" pitchFamily="34" charset="0"/>
              <a:buChar char="•"/>
              <a:defRPr/>
            </a:pPr>
            <a:r>
              <a:rPr lang="en-GB" dirty="0"/>
              <a:t>Unreported WEEE </a:t>
            </a:r>
            <a:r>
              <a:rPr lang="en-GB" dirty="0" smtClean="0"/>
              <a:t>flows</a:t>
            </a:r>
            <a:endParaRPr lang="en-GB" dirty="0"/>
          </a:p>
          <a:p>
            <a:pPr marL="285750" indent="-285750">
              <a:buFont typeface="Arial" panose="020B0604020202020204" pitchFamily="34" charset="0"/>
              <a:buChar char="•"/>
              <a:defRPr/>
            </a:pPr>
            <a:r>
              <a:rPr lang="en-GB" dirty="0"/>
              <a:t>Environmental damage </a:t>
            </a:r>
            <a:endParaRPr lang="en-GB" dirty="0" smtClean="0"/>
          </a:p>
        </p:txBody>
      </p:sp>
      <p:pic>
        <p:nvPicPr>
          <p:cNvPr id="8" name="Imagen 1" descr="Infographic 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0412"/>
            <a:ext cx="4700677" cy="5157192"/>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6505" y="5373405"/>
            <a:ext cx="1872343" cy="140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87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5924550" cy="866775"/>
          </a:xfrm>
        </p:spPr>
        <p:txBody>
          <a:bodyPr/>
          <a:lstStyle/>
          <a:p>
            <a:r>
              <a:rPr lang="en-GB" altLang="en-US" dirty="0" smtClean="0"/>
              <a:t>Scavenging components</a:t>
            </a:r>
            <a:endParaRPr lang="en-US" altLang="en-US" dirty="0" smtClean="0"/>
          </a:p>
        </p:txBody>
      </p:sp>
      <p:pic>
        <p:nvPicPr>
          <p:cNvPr id="7" name="Imagen 1" descr="Infographic 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15" y="3818200"/>
            <a:ext cx="7291288" cy="2948058"/>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770" y="1117601"/>
            <a:ext cx="3383789" cy="253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Data\Dropbox\CWIT Summary report formatting\Pictures and graphs for Susana for report\4-curbside fri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611" y="1117601"/>
            <a:ext cx="3383341" cy="253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87785"/>
            <a:ext cx="3004974" cy="90936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2080" y="3757020"/>
            <a:ext cx="2419009" cy="68009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080" y="3068960"/>
            <a:ext cx="2956567" cy="64751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3317" y="5093482"/>
            <a:ext cx="2949719" cy="657380"/>
          </a:xfrm>
          <a:prstGeom prst="rect">
            <a:avLst/>
          </a:prstGeom>
        </p:spPr>
      </p:pic>
      <p:cxnSp>
        <p:nvCxnSpPr>
          <p:cNvPr id="10" name="Straight Arrow Connector 9"/>
          <p:cNvCxnSpPr/>
          <p:nvPr/>
        </p:nvCxnSpPr>
        <p:spPr>
          <a:xfrm flipV="1">
            <a:off x="4336614" y="4097066"/>
            <a:ext cx="471392" cy="9964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42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15924"/>
            <a:ext cx="7886700" cy="966788"/>
          </a:xfrm>
        </p:spPr>
        <p:txBody>
          <a:bodyPr/>
          <a:lstStyle/>
          <a:p>
            <a:pPr algn="l"/>
            <a:r>
              <a:rPr lang="en-GB" dirty="0" smtClean="0"/>
              <a:t>Economic impact on EU economy</a:t>
            </a:r>
            <a:endParaRPr lang="en-GB" dirty="0"/>
          </a:p>
        </p:txBody>
      </p:sp>
      <p:pic>
        <p:nvPicPr>
          <p:cNvPr id="11" name="Picture 2" descr="C:\Data\Dropbox\CWIT Summary report formatting\diagrams\infographics\Infographic 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980728"/>
            <a:ext cx="3939268"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84090" y="5765305"/>
            <a:ext cx="3491316" cy="707886"/>
          </a:xfrm>
          <a:prstGeom prst="rect">
            <a:avLst/>
          </a:prstGeom>
        </p:spPr>
        <p:txBody>
          <a:bodyPr wrap="square">
            <a:spAutoFit/>
          </a:bodyPr>
          <a:lstStyle/>
          <a:p>
            <a:pPr algn="ctr"/>
            <a:r>
              <a:rPr lang="en-GB" sz="2000" b="1" dirty="0" smtClean="0">
                <a:solidFill>
                  <a:srgbClr val="FF0000"/>
                </a:solidFill>
              </a:rPr>
              <a:t>+ 150 to 600 M € in avoided compliance costs</a:t>
            </a:r>
            <a:endParaRPr lang="en-GB" sz="2000" b="1" dirty="0">
              <a:solidFill>
                <a:srgbClr val="FF0000"/>
              </a:solidFill>
            </a:endParaRPr>
          </a:p>
        </p:txBody>
      </p:sp>
      <p:sp>
        <p:nvSpPr>
          <p:cNvPr id="6" name="Rectangle 5"/>
          <p:cNvSpPr/>
          <p:nvPr/>
        </p:nvSpPr>
        <p:spPr>
          <a:xfrm>
            <a:off x="391602" y="2627086"/>
            <a:ext cx="4392488" cy="1768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477744" y="4395818"/>
            <a:ext cx="4392488" cy="187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338" y="1117986"/>
            <a:ext cx="4394376" cy="455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10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s7.pdf"/>
          <p:cNvPicPr>
            <a:picLocks noChangeAspect="1"/>
          </p:cNvPicPr>
          <p:nvPr/>
        </p:nvPicPr>
        <p:blipFill rotWithShape="1">
          <a:blip r:embed="rId3">
            <a:extLst>
              <a:ext uri="{28A0092B-C50C-407E-A947-70E740481C1C}">
                <a14:useLocalDpi xmlns:a14="http://schemas.microsoft.com/office/drawing/2010/main" val="0"/>
              </a:ext>
            </a:extLst>
          </a:blip>
          <a:srcRect t="49305"/>
          <a:stretch/>
        </p:blipFill>
        <p:spPr>
          <a:xfrm>
            <a:off x="-1" y="587374"/>
            <a:ext cx="10042175" cy="6588126"/>
          </a:xfrm>
          <a:prstGeom prst="rect">
            <a:avLst/>
          </a:prstGeom>
        </p:spPr>
      </p:pic>
      <p:sp>
        <p:nvSpPr>
          <p:cNvPr id="3" name="Title 1"/>
          <p:cNvSpPr txBox="1">
            <a:spLocks/>
          </p:cNvSpPr>
          <p:nvPr/>
        </p:nvSpPr>
        <p:spPr>
          <a:xfrm>
            <a:off x="120668" y="250510"/>
            <a:ext cx="7826778"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it-IT" sz="3600" b="0" kern="1200" dirty="0" smtClean="0">
                <a:solidFill>
                  <a:schemeClr val="accent2"/>
                </a:solidFill>
                <a:latin typeface="+mj-lt"/>
                <a:ea typeface="+mj-ea"/>
                <a:cs typeface="+mj-cs"/>
              </a:defRPr>
            </a:lvl1pPr>
          </a:lstStyle>
          <a:p>
            <a:r>
              <a:rPr lang="en-GB" sz="2800" b="1" dirty="0">
                <a:solidFill>
                  <a:srgbClr val="1F4E79"/>
                </a:solidFill>
                <a:latin typeface="+mn-lt"/>
                <a:ea typeface="+mn-ea"/>
                <a:cs typeface="+mn-cs"/>
              </a:rPr>
              <a:t>Cluster II: Trading, treatment and economic drivers</a:t>
            </a:r>
          </a:p>
        </p:txBody>
      </p:sp>
    </p:spTree>
    <p:extLst>
      <p:ext uri="{BB962C8B-B14F-4D97-AF65-F5344CB8AC3E}">
        <p14:creationId xmlns:p14="http://schemas.microsoft.com/office/powerpoint/2010/main" val="3691871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295217" y="2946035"/>
            <a:ext cx="6848783" cy="3911966"/>
          </a:xfrm>
        </p:spPr>
        <p:txBody>
          <a:bodyPr/>
          <a:lstStyle/>
          <a:p>
            <a:r>
              <a:rPr lang="en-US" dirty="0" smtClean="0"/>
              <a:t>• </a:t>
            </a:r>
            <a:r>
              <a:rPr lang="en-US" dirty="0"/>
              <a:t>Implement (mandatory) WEEE standards.</a:t>
            </a:r>
          </a:p>
          <a:p>
            <a:r>
              <a:rPr lang="en-US" dirty="0"/>
              <a:t>• Improve reporting on treatment within and outside of </a:t>
            </a:r>
            <a:r>
              <a:rPr lang="en-US" dirty="0" smtClean="0"/>
              <a:t>Europe</a:t>
            </a:r>
            <a:r>
              <a:rPr lang="en-US" dirty="0"/>
              <a:t>.</a:t>
            </a:r>
          </a:p>
          <a:p>
            <a:r>
              <a:rPr lang="en-US" dirty="0"/>
              <a:t>• Improve the economics of de-pollution.</a:t>
            </a:r>
          </a:p>
          <a:p>
            <a:r>
              <a:rPr lang="en-US" dirty="0"/>
              <a:t>• Improve treatment in developing countries.</a:t>
            </a:r>
          </a:p>
        </p:txBody>
      </p:sp>
      <p:pic>
        <p:nvPicPr>
          <p:cNvPr id="5" name="Picture 4"/>
          <p:cNvPicPr>
            <a:picLocks noChangeAspect="1"/>
          </p:cNvPicPr>
          <p:nvPr/>
        </p:nvPicPr>
        <p:blipFill>
          <a:blip r:embed="rId3"/>
          <a:stretch>
            <a:fillRect/>
          </a:stretch>
        </p:blipFill>
        <p:spPr>
          <a:xfrm>
            <a:off x="0" y="1116106"/>
            <a:ext cx="3855138" cy="1418400"/>
          </a:xfrm>
          <a:prstGeom prst="rect">
            <a:avLst/>
          </a:prstGeom>
        </p:spPr>
      </p:pic>
      <p:sp>
        <p:nvSpPr>
          <p:cNvPr id="6" name="Title 1"/>
          <p:cNvSpPr>
            <a:spLocks noGrp="1"/>
          </p:cNvSpPr>
          <p:nvPr>
            <p:ph type="title"/>
          </p:nvPr>
        </p:nvSpPr>
        <p:spPr>
          <a:xfrm>
            <a:off x="0" y="0"/>
            <a:ext cx="7826778" cy="1116106"/>
          </a:xfrm>
        </p:spPr>
        <p:txBody>
          <a:bodyPr/>
          <a:lstStyle/>
          <a:p>
            <a:r>
              <a:rPr lang="en-GB" sz="2800" dirty="0" smtClean="0"/>
              <a:t>Cluster II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71831"/>
            <a:ext cx="1567559" cy="1368293"/>
          </a:xfrm>
          <a:prstGeom prst="rect">
            <a:avLst/>
          </a:prstGeom>
        </p:spPr>
      </p:pic>
    </p:spTree>
    <p:extLst>
      <p:ext uri="{BB962C8B-B14F-4D97-AF65-F5344CB8AC3E}">
        <p14:creationId xmlns:p14="http://schemas.microsoft.com/office/powerpoint/2010/main" val="1081791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256503" y="3489170"/>
            <a:ext cx="6887497" cy="3014869"/>
          </a:xfrm>
        </p:spPr>
        <p:txBody>
          <a:bodyPr/>
          <a:lstStyle/>
          <a:p>
            <a:pPr marL="457200" indent="-457200">
              <a:buFont typeface="Arial" panose="020B0604020202020204" pitchFamily="34" charset="0"/>
              <a:buChar char="•"/>
            </a:pPr>
            <a:r>
              <a:rPr lang="en-US" dirty="0" err="1"/>
              <a:t>H</a:t>
            </a:r>
            <a:r>
              <a:rPr lang="en-US" dirty="0" err="1" smtClean="0"/>
              <a:t>armonised</a:t>
            </a:r>
            <a:r>
              <a:rPr lang="en-US" dirty="0" smtClean="0"/>
              <a:t> </a:t>
            </a:r>
            <a:r>
              <a:rPr lang="en-US" dirty="0"/>
              <a:t>definitions for reuse, preparation </a:t>
            </a:r>
            <a:r>
              <a:rPr lang="en-US" dirty="0" smtClean="0"/>
              <a:t>for reuse </a:t>
            </a:r>
            <a:r>
              <a:rPr lang="en-US" dirty="0"/>
              <a:t>and refurbishment.</a:t>
            </a:r>
          </a:p>
          <a:p>
            <a:pPr marL="457200" indent="-457200">
              <a:buFont typeface="Arial" panose="020B0604020202020204" pitchFamily="34" charset="0"/>
              <a:buChar char="•"/>
            </a:pPr>
            <a:r>
              <a:rPr lang="en-US" dirty="0" err="1" smtClean="0"/>
              <a:t>Harmonise</a:t>
            </a:r>
            <a:r>
              <a:rPr lang="en-US" dirty="0" smtClean="0"/>
              <a:t> </a:t>
            </a:r>
            <a:r>
              <a:rPr lang="en-US" dirty="0"/>
              <a:t>reuse standards </a:t>
            </a:r>
            <a:r>
              <a:rPr lang="en-US" dirty="0" smtClean="0"/>
              <a:t>and guidelines</a:t>
            </a:r>
            <a:r>
              <a:rPr lang="en-US" dirty="0"/>
              <a:t>.</a:t>
            </a:r>
          </a:p>
          <a:p>
            <a:pPr marL="457200" indent="-457200">
              <a:buFont typeface="Arial" panose="020B0604020202020204" pitchFamily="34" charset="0"/>
              <a:buChar char="•"/>
            </a:pPr>
            <a:r>
              <a:rPr lang="en-US" dirty="0" smtClean="0"/>
              <a:t>Training </a:t>
            </a:r>
            <a:r>
              <a:rPr lang="en-US" dirty="0"/>
              <a:t>and capacity building for </a:t>
            </a:r>
            <a:r>
              <a:rPr lang="en-US" dirty="0" smtClean="0"/>
              <a:t>the refurbishment/reuse </a:t>
            </a:r>
            <a:r>
              <a:rPr lang="en-US" dirty="0"/>
              <a:t>industry.</a:t>
            </a:r>
          </a:p>
          <a:p>
            <a:endParaRPr lang="en-US" dirty="0"/>
          </a:p>
        </p:txBody>
      </p:sp>
      <p:pic>
        <p:nvPicPr>
          <p:cNvPr id="5" name="Picture 4"/>
          <p:cNvPicPr>
            <a:picLocks noChangeAspect="1"/>
          </p:cNvPicPr>
          <p:nvPr/>
        </p:nvPicPr>
        <p:blipFill>
          <a:blip r:embed="rId3"/>
          <a:stretch>
            <a:fillRect/>
          </a:stretch>
        </p:blipFill>
        <p:spPr>
          <a:xfrm>
            <a:off x="0" y="1116106"/>
            <a:ext cx="3794400" cy="1418400"/>
          </a:xfrm>
          <a:prstGeom prst="rect">
            <a:avLst/>
          </a:prstGeom>
        </p:spPr>
      </p:pic>
      <p:sp>
        <p:nvSpPr>
          <p:cNvPr id="6" name="Title 1"/>
          <p:cNvSpPr>
            <a:spLocks noGrp="1"/>
          </p:cNvSpPr>
          <p:nvPr>
            <p:ph type="title"/>
          </p:nvPr>
        </p:nvSpPr>
        <p:spPr>
          <a:xfrm>
            <a:off x="0" y="0"/>
            <a:ext cx="7826778" cy="1116106"/>
          </a:xfrm>
        </p:spPr>
        <p:txBody>
          <a:bodyPr/>
          <a:lstStyle/>
          <a:p>
            <a:r>
              <a:rPr lang="en-GB" sz="2800" dirty="0" smtClean="0"/>
              <a:t>Cluster II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457995"/>
            <a:ext cx="1567559" cy="1368293"/>
          </a:xfrm>
          <a:prstGeom prst="rect">
            <a:avLst/>
          </a:prstGeom>
        </p:spPr>
      </p:pic>
    </p:spTree>
    <p:extLst>
      <p:ext uri="{BB962C8B-B14F-4D97-AF65-F5344CB8AC3E}">
        <p14:creationId xmlns:p14="http://schemas.microsoft.com/office/powerpoint/2010/main" val="2289053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92" y="1616765"/>
            <a:ext cx="3713429" cy="3741420"/>
          </a:xfrm>
          <a:prstGeom prst="rect">
            <a:avLst/>
          </a:prstGeom>
        </p:spPr>
      </p:pic>
      <p:sp>
        <p:nvSpPr>
          <p:cNvPr id="3" name="TextBox 2"/>
          <p:cNvSpPr txBox="1"/>
          <p:nvPr/>
        </p:nvSpPr>
        <p:spPr>
          <a:xfrm>
            <a:off x="4572000" y="1409983"/>
            <a:ext cx="3975652" cy="4308872"/>
          </a:xfrm>
          <a:prstGeom prst="rect">
            <a:avLst/>
          </a:prstGeom>
          <a:noFill/>
        </p:spPr>
        <p:txBody>
          <a:bodyPr wrap="square" rtlCol="0">
            <a:spAutoFit/>
          </a:bodyPr>
          <a:lstStyle/>
          <a:p>
            <a:pPr algn="just" defTabSz="457200">
              <a:defRPr/>
            </a:pPr>
            <a:r>
              <a:rPr lang="en-IE" sz="2400" dirty="0" smtClean="0">
                <a:solidFill>
                  <a:prstClr val="black"/>
                </a:solidFill>
              </a:rPr>
              <a:t>CWIT’s funding scheme was  </a:t>
            </a:r>
            <a:r>
              <a:rPr lang="en-GB" sz="2400" b="1" dirty="0">
                <a:solidFill>
                  <a:prstClr val="black"/>
                </a:solidFill>
              </a:rPr>
              <a:t>a coordination and support </a:t>
            </a:r>
            <a:r>
              <a:rPr lang="en-GB" sz="2400" b="1" dirty="0" smtClean="0">
                <a:solidFill>
                  <a:prstClr val="black"/>
                </a:solidFill>
              </a:rPr>
              <a:t>action.</a:t>
            </a:r>
          </a:p>
          <a:p>
            <a:pPr algn="just" defTabSz="457200">
              <a:spcBef>
                <a:spcPts val="1200"/>
              </a:spcBef>
              <a:defRPr/>
            </a:pPr>
            <a:r>
              <a:rPr lang="en-GB" sz="2400" dirty="0">
                <a:solidFill>
                  <a:prstClr val="black"/>
                </a:solidFill>
              </a:rPr>
              <a:t>The project </a:t>
            </a:r>
            <a:r>
              <a:rPr lang="en-GB" sz="2400" dirty="0" smtClean="0">
                <a:solidFill>
                  <a:prstClr val="black"/>
                </a:solidFill>
              </a:rPr>
              <a:t>had </a:t>
            </a:r>
            <a:r>
              <a:rPr lang="en-GB" sz="2400" dirty="0">
                <a:solidFill>
                  <a:prstClr val="black"/>
                </a:solidFill>
              </a:rPr>
              <a:t>an </a:t>
            </a:r>
            <a:r>
              <a:rPr lang="en-GB" sz="2400" b="1" dirty="0" smtClean="0">
                <a:solidFill>
                  <a:prstClr val="black"/>
                </a:solidFill>
              </a:rPr>
              <a:t>intelligence-based approach. </a:t>
            </a:r>
          </a:p>
          <a:p>
            <a:pPr algn="just" defTabSz="457200">
              <a:defRPr/>
            </a:pPr>
            <a:endParaRPr lang="en-GB" sz="2400" b="1" dirty="0" smtClean="0">
              <a:solidFill>
                <a:prstClr val="black"/>
              </a:solidFill>
            </a:endParaRPr>
          </a:p>
          <a:p>
            <a:pPr algn="just" defTabSz="457200">
              <a:defRPr/>
            </a:pPr>
            <a:r>
              <a:rPr lang="en-GB" sz="2400" b="1" dirty="0" smtClean="0">
                <a:solidFill>
                  <a:prstClr val="black"/>
                </a:solidFill>
              </a:rPr>
              <a:t>Activities:</a:t>
            </a:r>
          </a:p>
          <a:p>
            <a:pPr marL="342900" indent="-342900" algn="just" defTabSz="457200">
              <a:buFont typeface="Arial" panose="020B0604020202020204" pitchFamily="34" charset="0"/>
              <a:buChar char="•"/>
              <a:defRPr/>
            </a:pPr>
            <a:r>
              <a:rPr lang="en-GB" sz="2400" dirty="0" smtClean="0">
                <a:solidFill>
                  <a:prstClr val="black"/>
                </a:solidFill>
              </a:rPr>
              <a:t>Intensive </a:t>
            </a:r>
            <a:r>
              <a:rPr lang="en-GB" sz="2400" dirty="0">
                <a:solidFill>
                  <a:prstClr val="black"/>
                </a:solidFill>
              </a:rPr>
              <a:t>data </a:t>
            </a:r>
            <a:r>
              <a:rPr lang="en-GB" sz="2400" dirty="0" smtClean="0">
                <a:solidFill>
                  <a:prstClr val="black"/>
                </a:solidFill>
              </a:rPr>
              <a:t>collection.</a:t>
            </a:r>
          </a:p>
          <a:p>
            <a:pPr marL="342900" indent="-342900" algn="just" defTabSz="457200">
              <a:buFont typeface="Arial" panose="020B0604020202020204" pitchFamily="34" charset="0"/>
              <a:buChar char="•"/>
              <a:defRPr/>
            </a:pPr>
            <a:r>
              <a:rPr lang="en-GB" sz="2400" dirty="0" smtClean="0">
                <a:solidFill>
                  <a:prstClr val="black"/>
                </a:solidFill>
              </a:rPr>
              <a:t>Stakeholder involvement (surveys, workshops).</a:t>
            </a:r>
            <a:endParaRPr lang="en-US" sz="2400" dirty="0">
              <a:solidFill>
                <a:prstClr val="black"/>
              </a:solidFill>
            </a:endParaRPr>
          </a:p>
        </p:txBody>
      </p:sp>
      <p:sp>
        <p:nvSpPr>
          <p:cNvPr id="5" name="Title 5"/>
          <p:cNvSpPr txBox="1">
            <a:spLocks/>
          </p:cNvSpPr>
          <p:nvPr/>
        </p:nvSpPr>
        <p:spPr>
          <a:xfrm>
            <a:off x="0" y="0"/>
            <a:ext cx="5924550" cy="866775"/>
          </a:xfrm>
          <a:prstGeom prst="rect">
            <a:avLst/>
          </a:prstGeom>
        </p:spPr>
        <p:txBody>
          <a:bodyPr/>
          <a:lstStyle>
            <a:lvl1pPr algn="l" defTabSz="914400" rtl="0" eaLnBrk="1" latinLnBrk="0" hangingPunct="1">
              <a:spcBef>
                <a:spcPct val="0"/>
              </a:spcBef>
              <a:buNone/>
              <a:defRPr lang="it-IT" sz="3600" b="0" kern="1200" dirty="0" smtClean="0">
                <a:solidFill>
                  <a:schemeClr val="accent2"/>
                </a:solidFill>
                <a:latin typeface="+mj-lt"/>
                <a:ea typeface="+mj-ea"/>
                <a:cs typeface="+mj-cs"/>
              </a:defRPr>
            </a:lvl1pPr>
          </a:lstStyle>
          <a:p>
            <a:r>
              <a:rPr lang="en-US" sz="3200" b="1" dirty="0">
                <a:solidFill>
                  <a:srgbClr val="1F4E79"/>
                </a:solidFill>
                <a:latin typeface="+mn-lt"/>
                <a:ea typeface="+mn-ea"/>
                <a:cs typeface="+mn-cs"/>
              </a:rPr>
              <a:t>Nature of the project</a:t>
            </a:r>
            <a:endParaRPr lang="en-GB" sz="3200" b="1" dirty="0">
              <a:solidFill>
                <a:srgbClr val="1F4E79"/>
              </a:solidFill>
              <a:latin typeface="+mn-lt"/>
              <a:ea typeface="+mn-ea"/>
              <a:cs typeface="+mn-cs"/>
            </a:endParaRPr>
          </a:p>
        </p:txBody>
      </p:sp>
    </p:spTree>
    <p:extLst>
      <p:ext uri="{BB962C8B-B14F-4D97-AF65-F5344CB8AC3E}">
        <p14:creationId xmlns:p14="http://schemas.microsoft.com/office/powerpoint/2010/main" val="1151141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831691" y="2961441"/>
            <a:ext cx="6312309" cy="3896559"/>
          </a:xfrm>
        </p:spPr>
        <p:txBody>
          <a:bodyPr/>
          <a:lstStyle/>
          <a:p>
            <a:pPr marL="457200" indent="-457200">
              <a:buFont typeface="Arial" panose="020B0604020202020204" pitchFamily="34" charset="0"/>
              <a:buChar char="•"/>
            </a:pPr>
            <a:r>
              <a:rPr lang="en-US" dirty="0" smtClean="0"/>
              <a:t>Establish </a:t>
            </a:r>
            <a:r>
              <a:rPr lang="en-US" dirty="0"/>
              <a:t>National Environmental Security Task </a:t>
            </a:r>
            <a:r>
              <a:rPr lang="en-US" dirty="0" smtClean="0"/>
              <a:t>Forces (NEST)</a:t>
            </a:r>
            <a:endParaRPr lang="en-US" dirty="0"/>
          </a:p>
          <a:p>
            <a:pPr marL="457200" indent="-457200">
              <a:buFont typeface="Arial" panose="020B0604020202020204" pitchFamily="34" charset="0"/>
              <a:buChar char="•"/>
            </a:pPr>
            <a:r>
              <a:rPr lang="en-US" dirty="0" smtClean="0"/>
              <a:t>Enhance </a:t>
            </a:r>
            <a:r>
              <a:rPr lang="en-US" dirty="0"/>
              <a:t>multi-stakeholder networks </a:t>
            </a:r>
            <a:r>
              <a:rPr lang="en-US" dirty="0" smtClean="0"/>
              <a:t>in </a:t>
            </a:r>
            <a:r>
              <a:rPr lang="en-US" dirty="0" err="1"/>
              <a:t>programmes</a:t>
            </a:r>
            <a:r>
              <a:rPr lang="en-US" dirty="0"/>
              <a:t> </a:t>
            </a:r>
            <a:r>
              <a:rPr lang="en-US" dirty="0" smtClean="0"/>
              <a:t>aimed at </a:t>
            </a:r>
            <a:r>
              <a:rPr lang="en-US" dirty="0"/>
              <a:t>tackling WEEE illegal trade.</a:t>
            </a:r>
          </a:p>
          <a:p>
            <a:r>
              <a:rPr lang="en-US" dirty="0" smtClean="0"/>
              <a:t> </a:t>
            </a:r>
            <a:endParaRPr lang="en-US" dirty="0"/>
          </a:p>
        </p:txBody>
      </p:sp>
      <p:pic>
        <p:nvPicPr>
          <p:cNvPr id="5" name="Picture 4"/>
          <p:cNvPicPr>
            <a:picLocks noChangeAspect="1"/>
          </p:cNvPicPr>
          <p:nvPr/>
        </p:nvPicPr>
        <p:blipFill>
          <a:blip r:embed="rId3"/>
          <a:stretch>
            <a:fillRect/>
          </a:stretch>
        </p:blipFill>
        <p:spPr>
          <a:xfrm>
            <a:off x="0" y="1116106"/>
            <a:ext cx="3794045" cy="1418400"/>
          </a:xfrm>
          <a:prstGeom prst="rect">
            <a:avLst/>
          </a:prstGeom>
        </p:spPr>
      </p:pic>
      <p:sp>
        <p:nvSpPr>
          <p:cNvPr id="6" name="Title 1"/>
          <p:cNvSpPr>
            <a:spLocks noGrp="1"/>
          </p:cNvSpPr>
          <p:nvPr>
            <p:ph type="title"/>
          </p:nvPr>
        </p:nvSpPr>
        <p:spPr>
          <a:xfrm>
            <a:off x="0" y="0"/>
            <a:ext cx="7826778" cy="1116106"/>
          </a:xfrm>
        </p:spPr>
        <p:txBody>
          <a:bodyPr/>
          <a:lstStyle/>
          <a:p>
            <a:r>
              <a:rPr lang="en-GB" sz="2800" dirty="0" smtClean="0"/>
              <a:t>Cluster II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52265"/>
            <a:ext cx="1482390" cy="1505735"/>
          </a:xfrm>
          <a:prstGeom prst="rect">
            <a:avLst/>
          </a:prstGeom>
        </p:spPr>
      </p:pic>
    </p:spTree>
    <p:extLst>
      <p:ext uri="{BB962C8B-B14F-4D97-AF65-F5344CB8AC3E}">
        <p14:creationId xmlns:p14="http://schemas.microsoft.com/office/powerpoint/2010/main" val="2501792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96844" cy="866775"/>
          </a:xfrm>
        </p:spPr>
        <p:txBody>
          <a:bodyPr/>
          <a:lstStyle/>
          <a:p>
            <a:r>
              <a:rPr lang="en-GB" sz="2800" dirty="0" smtClean="0"/>
              <a:t>Cluster II</a:t>
            </a:r>
            <a:endParaRPr lang="en-GB"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730" y="1188529"/>
            <a:ext cx="5919414" cy="504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0" y="866775"/>
            <a:ext cx="2993923" cy="1119275"/>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0" y="5352265"/>
            <a:ext cx="1482390" cy="1505735"/>
          </a:xfrm>
          <a:prstGeom prst="rect">
            <a:avLst/>
          </a:prstGeom>
        </p:spPr>
      </p:pic>
    </p:spTree>
    <p:extLst>
      <p:ext uri="{BB962C8B-B14F-4D97-AF65-F5344CB8AC3E}">
        <p14:creationId xmlns:p14="http://schemas.microsoft.com/office/powerpoint/2010/main" val="294418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87785"/>
            <a:ext cx="3004974" cy="90936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5093482"/>
            <a:ext cx="3297090" cy="128784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080" y="3757020"/>
            <a:ext cx="2419009" cy="68009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2080" y="3068960"/>
            <a:ext cx="2956567" cy="647513"/>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cxnSp>
        <p:nvCxnSpPr>
          <p:cNvPr id="17" name="Straight Arrow Connector 16"/>
          <p:cNvCxnSpPr/>
          <p:nvPr/>
        </p:nvCxnSpPr>
        <p:spPr>
          <a:xfrm flipV="1">
            <a:off x="4336614" y="4097066"/>
            <a:ext cx="471392" cy="9964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67543" y="5758671"/>
            <a:ext cx="2866234" cy="73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41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fographic 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04831"/>
          </a:xfrm>
          <a:prstGeom prst="rect">
            <a:avLst/>
          </a:prstGeom>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438" y="3091018"/>
            <a:ext cx="4763515" cy="356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5" b="3"/>
          <a:stretch/>
        </p:blipFill>
        <p:spPr bwMode="auto">
          <a:xfrm>
            <a:off x="4785909" y="2934723"/>
            <a:ext cx="3328292" cy="325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140" y="2719907"/>
            <a:ext cx="5382313" cy="404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787" y="2491405"/>
            <a:ext cx="5372090" cy="402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5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87785"/>
            <a:ext cx="3004974" cy="90936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5093482"/>
            <a:ext cx="3297090" cy="128784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088" y="4690347"/>
            <a:ext cx="2744802" cy="61086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2080" y="3757020"/>
            <a:ext cx="2419009" cy="68009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881" y="5230211"/>
            <a:ext cx="3886223" cy="86308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3068960"/>
            <a:ext cx="2956567" cy="647513"/>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64088" y="6053328"/>
            <a:ext cx="3355072" cy="760048"/>
          </a:xfrm>
          <a:prstGeom prst="rect">
            <a:avLst/>
          </a:prstGeom>
        </p:spPr>
      </p:pic>
      <p:cxnSp>
        <p:nvCxnSpPr>
          <p:cNvPr id="17" name="Straight Arrow Connector 16"/>
          <p:cNvCxnSpPr/>
          <p:nvPr/>
        </p:nvCxnSpPr>
        <p:spPr>
          <a:xfrm flipV="1">
            <a:off x="4336614" y="4097066"/>
            <a:ext cx="667434" cy="99641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89014" y="5748038"/>
            <a:ext cx="515034" cy="2061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6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64774" y="2913981"/>
            <a:ext cx="7079226" cy="3944019"/>
          </a:xfrm>
        </p:spPr>
        <p:txBody>
          <a:bodyPr/>
          <a:lstStyle/>
          <a:p>
            <a:pPr marL="457200" indent="-457200">
              <a:buFont typeface="Arial" panose="020B0604020202020204" pitchFamily="34" charset="0"/>
              <a:buChar char="•"/>
            </a:pPr>
            <a:r>
              <a:rPr lang="en-US" dirty="0" smtClean="0"/>
              <a:t>More </a:t>
            </a:r>
            <a:r>
              <a:rPr lang="en-US" dirty="0"/>
              <a:t>effective </a:t>
            </a:r>
            <a:r>
              <a:rPr lang="en-US" dirty="0" smtClean="0"/>
              <a:t>inspections (targeted inspections</a:t>
            </a:r>
            <a:r>
              <a:rPr lang="en-US" dirty="0"/>
              <a:t>, </a:t>
            </a:r>
            <a:r>
              <a:rPr lang="en-US" dirty="0" smtClean="0"/>
              <a:t>intelligence-led risk </a:t>
            </a:r>
            <a:r>
              <a:rPr lang="en-US" dirty="0"/>
              <a:t>assessments and improved detection </a:t>
            </a:r>
            <a:r>
              <a:rPr lang="en-US" dirty="0" smtClean="0"/>
              <a:t>techniques)</a:t>
            </a:r>
            <a:endParaRPr lang="en-US" dirty="0"/>
          </a:p>
          <a:p>
            <a:pPr marL="457200" indent="-457200">
              <a:buFont typeface="Arial" panose="020B0604020202020204" pitchFamily="34" charset="0"/>
              <a:buChar char="•"/>
            </a:pPr>
            <a:r>
              <a:rPr lang="en-US" dirty="0" smtClean="0"/>
              <a:t>Improve </a:t>
            </a:r>
            <a:r>
              <a:rPr lang="en-US" dirty="0"/>
              <a:t>WEEE investigations through </a:t>
            </a:r>
            <a:r>
              <a:rPr lang="en-US" dirty="0" smtClean="0"/>
              <a:t>better investigative </a:t>
            </a:r>
            <a:r>
              <a:rPr lang="en-US" dirty="0"/>
              <a:t>procedures.</a:t>
            </a:r>
          </a:p>
          <a:p>
            <a:pPr marL="457200" indent="-457200">
              <a:buFont typeface="Arial" panose="020B0604020202020204" pitchFamily="34" charset="0"/>
              <a:buChar char="•"/>
            </a:pPr>
            <a:r>
              <a:rPr lang="en-US" dirty="0" smtClean="0"/>
              <a:t>More </a:t>
            </a:r>
            <a:r>
              <a:rPr lang="en-US" dirty="0"/>
              <a:t>and smarter </a:t>
            </a:r>
            <a:r>
              <a:rPr lang="en-US" b="1" dirty="0"/>
              <a:t>upstream</a:t>
            </a:r>
            <a:r>
              <a:rPr lang="en-US" dirty="0"/>
              <a:t> inspections of facilities </a:t>
            </a:r>
            <a:r>
              <a:rPr lang="en-US" dirty="0" smtClean="0"/>
              <a:t>in order </a:t>
            </a:r>
            <a:r>
              <a:rPr lang="en-US" dirty="0"/>
              <a:t>to prevent illegal activities moving downstream.</a:t>
            </a:r>
          </a:p>
        </p:txBody>
      </p:sp>
      <p:pic>
        <p:nvPicPr>
          <p:cNvPr id="5" name="Picture 4"/>
          <p:cNvPicPr>
            <a:picLocks noChangeAspect="1"/>
          </p:cNvPicPr>
          <p:nvPr/>
        </p:nvPicPr>
        <p:blipFill>
          <a:blip r:embed="rId3"/>
          <a:stretch>
            <a:fillRect/>
          </a:stretch>
        </p:blipFill>
        <p:spPr>
          <a:xfrm>
            <a:off x="0" y="1116106"/>
            <a:ext cx="3784776" cy="1418400"/>
          </a:xfrm>
          <a:prstGeom prst="rect">
            <a:avLst/>
          </a:prstGeom>
        </p:spPr>
      </p:pic>
      <p:sp>
        <p:nvSpPr>
          <p:cNvPr id="6" name="Title 1"/>
          <p:cNvSpPr>
            <a:spLocks noGrp="1"/>
          </p:cNvSpPr>
          <p:nvPr>
            <p:ph type="title"/>
          </p:nvPr>
        </p:nvSpPr>
        <p:spPr>
          <a:xfrm>
            <a:off x="0" y="0"/>
            <a:ext cx="7826778" cy="1116106"/>
          </a:xfrm>
        </p:spPr>
        <p:txBody>
          <a:bodyPr/>
          <a:lstStyle/>
          <a:p>
            <a:r>
              <a:rPr lang="en-GB" sz="2800" dirty="0" smtClean="0"/>
              <a:t>Cluster II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52265"/>
            <a:ext cx="1482390" cy="1505735"/>
          </a:xfrm>
          <a:prstGeom prst="rect">
            <a:avLst/>
          </a:prstGeom>
        </p:spPr>
      </p:pic>
    </p:spTree>
    <p:extLst>
      <p:ext uri="{BB962C8B-B14F-4D97-AF65-F5344CB8AC3E}">
        <p14:creationId xmlns:p14="http://schemas.microsoft.com/office/powerpoint/2010/main" val="2294185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s8.pdf"/>
          <p:cNvPicPr>
            <a:picLocks noChangeAspect="1"/>
          </p:cNvPicPr>
          <p:nvPr/>
        </p:nvPicPr>
        <p:blipFill rotWithShape="1">
          <a:blip r:embed="rId3">
            <a:extLst>
              <a:ext uri="{28A0092B-C50C-407E-A947-70E740481C1C}">
                <a14:useLocalDpi xmlns:a14="http://schemas.microsoft.com/office/drawing/2010/main" val="0"/>
              </a:ext>
            </a:extLst>
          </a:blip>
          <a:srcRect b="48843"/>
          <a:stretch/>
        </p:blipFill>
        <p:spPr>
          <a:xfrm>
            <a:off x="-98294" y="332656"/>
            <a:ext cx="9207945" cy="6096000"/>
          </a:xfrm>
          <a:prstGeom prst="rect">
            <a:avLst/>
          </a:prstGeom>
        </p:spPr>
      </p:pic>
      <p:sp>
        <p:nvSpPr>
          <p:cNvPr id="3" name="Title 1"/>
          <p:cNvSpPr txBox="1">
            <a:spLocks/>
          </p:cNvSpPr>
          <p:nvPr/>
        </p:nvSpPr>
        <p:spPr>
          <a:xfrm>
            <a:off x="107504" y="250510"/>
            <a:ext cx="8737238"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it-IT" sz="3600" b="0" kern="1200" dirty="0" smtClean="0">
                <a:solidFill>
                  <a:schemeClr val="accent2"/>
                </a:solidFill>
                <a:latin typeface="+mj-lt"/>
                <a:ea typeface="+mj-ea"/>
                <a:cs typeface="+mj-cs"/>
              </a:defRPr>
            </a:lvl1pPr>
          </a:lstStyle>
          <a:p>
            <a:r>
              <a:rPr lang="en-GB" sz="3200" b="1" dirty="0">
                <a:solidFill>
                  <a:srgbClr val="1F4E79"/>
                </a:solidFill>
                <a:latin typeface="+mn-lt"/>
                <a:ea typeface="+mn-ea"/>
                <a:cs typeface="+mn-cs"/>
              </a:rPr>
              <a:t>Cluster III: The legal framework, implementation and enforcement</a:t>
            </a:r>
          </a:p>
        </p:txBody>
      </p:sp>
    </p:spTree>
    <p:extLst>
      <p:ext uri="{BB962C8B-B14F-4D97-AF65-F5344CB8AC3E}">
        <p14:creationId xmlns:p14="http://schemas.microsoft.com/office/powerpoint/2010/main" val="2818914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5924550" cy="866775"/>
          </a:xfrm>
        </p:spPr>
        <p:txBody>
          <a:bodyPr/>
          <a:lstStyle/>
          <a:p>
            <a:r>
              <a:rPr lang="en-GB" altLang="nl-NL" smtClean="0"/>
              <a:t>Waste Classification Codes</a:t>
            </a:r>
            <a:endParaRPr lang="en-US" altLang="nl-NL" dirty="0" smtClean="0"/>
          </a:p>
        </p:txBody>
      </p:sp>
      <p:grpSp>
        <p:nvGrpSpPr>
          <p:cNvPr id="11" name="Group 10"/>
          <p:cNvGrpSpPr/>
          <p:nvPr/>
        </p:nvGrpSpPr>
        <p:grpSpPr>
          <a:xfrm>
            <a:off x="510362" y="1244009"/>
            <a:ext cx="7985051" cy="4837814"/>
            <a:chOff x="510362" y="1244009"/>
            <a:chExt cx="7985051" cy="4837814"/>
          </a:xfrm>
        </p:grpSpPr>
        <p:sp>
          <p:nvSpPr>
            <p:cNvPr id="20" name="Left-Right Arrow 19"/>
            <p:cNvSpPr/>
            <p:nvPr/>
          </p:nvSpPr>
          <p:spPr>
            <a:xfrm rot="1505028" flipH="1">
              <a:off x="2750593" y="2999824"/>
              <a:ext cx="2076787" cy="439813"/>
            </a:xfrm>
            <a:prstGeom prst="leftRightArrow">
              <a:avLst/>
            </a:prstGeom>
            <a:solidFill>
              <a:srgbClr val="FF9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sz="1200" dirty="0">
                <a:solidFill>
                  <a:prstClr val="black"/>
                </a:solidFill>
              </a:endParaRPr>
            </a:p>
          </p:txBody>
        </p:sp>
        <p:graphicFrame>
          <p:nvGraphicFramePr>
            <p:cNvPr id="2" name="Diagram 1"/>
            <p:cNvGraphicFramePr/>
            <p:nvPr>
              <p:extLst/>
            </p:nvPr>
          </p:nvGraphicFramePr>
          <p:xfrm>
            <a:off x="510362" y="1244009"/>
            <a:ext cx="7985051" cy="4837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Right Arrow 9"/>
            <p:cNvSpPr/>
            <p:nvPr/>
          </p:nvSpPr>
          <p:spPr>
            <a:xfrm rot="230067">
              <a:off x="3758357" y="1890207"/>
              <a:ext cx="1371599" cy="427128"/>
            </a:xfrm>
            <a:prstGeom prst="leftRightArrow">
              <a:avLst/>
            </a:prstGeom>
            <a:solidFill>
              <a:srgbClr val="FF9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nl-NL" sz="1200" dirty="0">
                  <a:solidFill>
                    <a:prstClr val="black"/>
                  </a:solidFill>
                </a:rPr>
                <a:t>unrelated</a:t>
              </a:r>
              <a:endParaRPr lang="en-GB" sz="1200" dirty="0">
                <a:solidFill>
                  <a:prstClr val="black"/>
                </a:solidFill>
              </a:endParaRPr>
            </a:p>
          </p:txBody>
        </p:sp>
        <p:sp>
          <p:nvSpPr>
            <p:cNvPr id="13" name="Left-Right Arrow 12"/>
            <p:cNvSpPr/>
            <p:nvPr/>
          </p:nvSpPr>
          <p:spPr>
            <a:xfrm rot="20094972">
              <a:off x="2730892" y="3065372"/>
              <a:ext cx="2076787" cy="439813"/>
            </a:xfrm>
            <a:prstGeom prst="leftRightArrow">
              <a:avLst/>
            </a:prstGeom>
            <a:solidFill>
              <a:srgbClr val="FF9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nl-NL" sz="1200" dirty="0">
                  <a:solidFill>
                    <a:prstClr val="black"/>
                  </a:solidFill>
                </a:rPr>
                <a:t>unrelated</a:t>
              </a:r>
              <a:endParaRPr lang="en-GB" sz="1200" dirty="0">
                <a:solidFill>
                  <a:prstClr val="black"/>
                </a:solidFill>
              </a:endParaRPr>
            </a:p>
          </p:txBody>
        </p:sp>
        <p:sp>
          <p:nvSpPr>
            <p:cNvPr id="14" name="Left-Right Arrow 13"/>
            <p:cNvSpPr/>
            <p:nvPr/>
          </p:nvSpPr>
          <p:spPr>
            <a:xfrm rot="445686">
              <a:off x="2320166" y="4613408"/>
              <a:ext cx="1029169" cy="439566"/>
            </a:xfrm>
            <a:prstGeom prst="leftRightArrow">
              <a:avLst/>
            </a:prstGeom>
            <a:solidFill>
              <a:srgbClr val="FF9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nl-NL" sz="1200" dirty="0">
                  <a:solidFill>
                    <a:prstClr val="black"/>
                  </a:solidFill>
                </a:rPr>
                <a:t>unrelated</a:t>
              </a:r>
              <a:endParaRPr lang="en-GB" sz="1200" dirty="0">
                <a:solidFill>
                  <a:prstClr val="black"/>
                </a:solidFill>
              </a:endParaRPr>
            </a:p>
          </p:txBody>
        </p:sp>
        <p:sp>
          <p:nvSpPr>
            <p:cNvPr id="15" name="Left-Right Arrow 14"/>
            <p:cNvSpPr/>
            <p:nvPr/>
          </p:nvSpPr>
          <p:spPr>
            <a:xfrm rot="17902277">
              <a:off x="1015359" y="3027653"/>
              <a:ext cx="1408153" cy="627119"/>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0" fontAlgn="base" hangingPunct="0">
                <a:spcBef>
                  <a:spcPct val="0"/>
                </a:spcBef>
                <a:spcAft>
                  <a:spcPct val="0"/>
                </a:spcAft>
              </a:pPr>
              <a:r>
                <a:rPr lang="nl-NL" sz="1100" dirty="0">
                  <a:solidFill>
                    <a:prstClr val="black"/>
                  </a:solidFill>
                </a:rPr>
                <a:t>Correspondence table</a:t>
              </a:r>
              <a:endParaRPr lang="en-GB" sz="1100" dirty="0">
                <a:solidFill>
                  <a:prstClr val="black"/>
                </a:solidFill>
              </a:endParaRPr>
            </a:p>
          </p:txBody>
        </p:sp>
        <p:sp>
          <p:nvSpPr>
            <p:cNvPr id="18" name="Left-Right Arrow 17"/>
            <p:cNvSpPr/>
            <p:nvPr/>
          </p:nvSpPr>
          <p:spPr>
            <a:xfrm rot="18278410">
              <a:off x="4704203" y="3125104"/>
              <a:ext cx="1653229" cy="627119"/>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0" fontAlgn="base" hangingPunct="0">
                <a:spcBef>
                  <a:spcPct val="0"/>
                </a:spcBef>
                <a:spcAft>
                  <a:spcPct val="0"/>
                </a:spcAft>
              </a:pPr>
              <a:r>
                <a:rPr lang="nl-NL" sz="1100" dirty="0">
                  <a:solidFill>
                    <a:prstClr val="black"/>
                  </a:solidFill>
                  <a:latin typeface="Arial"/>
                  <a:cs typeface="Arial"/>
                </a:rPr>
                <a:t>Correlated </a:t>
              </a:r>
            </a:p>
            <a:p>
              <a:pPr algn="ctr" eaLnBrk="0" fontAlgn="base" hangingPunct="0">
                <a:spcBef>
                  <a:spcPct val="0"/>
                </a:spcBef>
                <a:spcAft>
                  <a:spcPct val="0"/>
                </a:spcAft>
              </a:pPr>
              <a:r>
                <a:rPr lang="nl-NL" sz="1100" dirty="0">
                  <a:solidFill>
                    <a:prstClr val="black"/>
                  </a:solidFill>
                  <a:latin typeface="Arial"/>
                  <a:cs typeface="Arial"/>
                </a:rPr>
                <a:t>←</a:t>
              </a:r>
              <a:r>
                <a:rPr lang="nl-NL" sz="1100" dirty="0">
                  <a:solidFill>
                    <a:prstClr val="black"/>
                  </a:solidFill>
                </a:rPr>
                <a:t> 1:n, </a:t>
              </a:r>
              <a:r>
                <a:rPr lang="nl-NL" sz="1100" dirty="0">
                  <a:solidFill>
                    <a:prstClr val="black"/>
                  </a:solidFill>
                  <a:latin typeface="Arial"/>
                  <a:cs typeface="Arial"/>
                </a:rPr>
                <a:t>→ splitfactor</a:t>
              </a:r>
              <a:endParaRPr lang="en-GB" sz="1100" dirty="0">
                <a:solidFill>
                  <a:prstClr val="black"/>
                </a:solidFill>
              </a:endParaRPr>
            </a:p>
          </p:txBody>
        </p:sp>
        <p:sp>
          <p:nvSpPr>
            <p:cNvPr id="19" name="Left-Right Arrow 18"/>
            <p:cNvSpPr/>
            <p:nvPr/>
          </p:nvSpPr>
          <p:spPr>
            <a:xfrm rot="21052137">
              <a:off x="5075316" y="4123552"/>
              <a:ext cx="1653229" cy="627119"/>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0" fontAlgn="base" hangingPunct="0">
                <a:spcBef>
                  <a:spcPct val="0"/>
                </a:spcBef>
                <a:spcAft>
                  <a:spcPct val="0"/>
                </a:spcAft>
              </a:pPr>
              <a:r>
                <a:rPr lang="nl-NL" sz="1100" dirty="0">
                  <a:solidFill>
                    <a:prstClr val="black"/>
                  </a:solidFill>
                  <a:latin typeface="Arial"/>
                  <a:cs typeface="Arial"/>
                </a:rPr>
                <a:t>Correlated </a:t>
              </a:r>
            </a:p>
            <a:p>
              <a:pPr algn="ctr" eaLnBrk="0" fontAlgn="base" hangingPunct="0">
                <a:spcBef>
                  <a:spcPct val="0"/>
                </a:spcBef>
                <a:spcAft>
                  <a:spcPct val="0"/>
                </a:spcAft>
              </a:pPr>
              <a:r>
                <a:rPr lang="nl-NL" sz="1100" dirty="0">
                  <a:solidFill>
                    <a:prstClr val="black"/>
                  </a:solidFill>
                  <a:latin typeface="Arial"/>
                  <a:cs typeface="Arial"/>
                </a:rPr>
                <a:t>←</a:t>
              </a:r>
              <a:r>
                <a:rPr lang="nl-NL" sz="1100" dirty="0">
                  <a:solidFill>
                    <a:prstClr val="black"/>
                  </a:solidFill>
                </a:rPr>
                <a:t> 1:n, </a:t>
              </a:r>
              <a:r>
                <a:rPr lang="nl-NL" sz="1100" dirty="0">
                  <a:solidFill>
                    <a:prstClr val="black"/>
                  </a:solidFill>
                  <a:latin typeface="Arial"/>
                  <a:cs typeface="Arial"/>
                </a:rPr>
                <a:t>→ splitfactor</a:t>
              </a:r>
              <a:endParaRPr lang="en-GB" sz="1100" dirty="0">
                <a:solidFill>
                  <a:prstClr val="black"/>
                </a:solidFill>
              </a:endParaRPr>
            </a:p>
          </p:txBody>
        </p:sp>
      </p:grpSp>
      <p:sp>
        <p:nvSpPr>
          <p:cNvPr id="3" name="Parallelogram 2"/>
          <p:cNvSpPr/>
          <p:nvPr/>
        </p:nvSpPr>
        <p:spPr>
          <a:xfrm>
            <a:off x="2940729" y="1088322"/>
            <a:ext cx="6228184" cy="4505779"/>
          </a:xfrm>
          <a:prstGeom prst="parallelogram">
            <a:avLst>
              <a:gd name="adj" fmla="val 24606"/>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420419" y="1323126"/>
            <a:ext cx="1440160" cy="18966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1329930" y="6013659"/>
            <a:ext cx="6914478" cy="307777"/>
          </a:xfrm>
          <a:prstGeom prst="rect">
            <a:avLst/>
          </a:prstGeom>
        </p:spPr>
        <p:txBody>
          <a:bodyPr wrap="square">
            <a:spAutoFit/>
          </a:bodyPr>
          <a:lstStyle/>
          <a:p>
            <a:pPr marL="228600" lvl="1" indent="0">
              <a:buNone/>
            </a:pPr>
            <a:r>
              <a:rPr lang="en-US" sz="1400" u="sng" dirty="0" smtClean="0">
                <a:solidFill>
                  <a:schemeClr val="accent1">
                    <a:lumMod val="50000"/>
                  </a:schemeClr>
                </a:solidFill>
                <a:sym typeface="Wingdings"/>
              </a:rPr>
              <a:t>See also: http</a:t>
            </a:r>
            <a:r>
              <a:rPr lang="en-US" sz="1400" u="sng" dirty="0">
                <a:solidFill>
                  <a:schemeClr val="accent1">
                    <a:lumMod val="50000"/>
                  </a:schemeClr>
                </a:solidFill>
                <a:sym typeface="Wingdings"/>
              </a:rPr>
              <a:t>://ias.unu.edu/en/research/e-waste-quantification.html#outputs</a:t>
            </a:r>
          </a:p>
        </p:txBody>
      </p:sp>
    </p:spTree>
    <p:extLst>
      <p:ext uri="{BB962C8B-B14F-4D97-AF65-F5344CB8AC3E}">
        <p14:creationId xmlns:p14="http://schemas.microsoft.com/office/powerpoint/2010/main" val="208644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303765" y="2737001"/>
            <a:ext cx="6663254" cy="5077033"/>
          </a:xfrm>
        </p:spPr>
        <p:txBody>
          <a:bodyPr/>
          <a:lstStyle/>
          <a:p>
            <a:pPr marL="457200" indent="-457200">
              <a:buFont typeface="Arial" panose="020B0604020202020204" pitchFamily="34" charset="0"/>
              <a:buChar char="•"/>
            </a:pPr>
            <a:r>
              <a:rPr lang="en-US" dirty="0" smtClean="0"/>
              <a:t>Import/export </a:t>
            </a:r>
            <a:r>
              <a:rPr lang="en-US" dirty="0"/>
              <a:t>codes for WEEE and second-hand commodities </a:t>
            </a:r>
            <a:endParaRPr lang="en-US" dirty="0" smtClean="0"/>
          </a:p>
          <a:p>
            <a:pPr marL="457200" indent="-457200">
              <a:buFont typeface="Arial" panose="020B0604020202020204" pitchFamily="34" charset="0"/>
              <a:buChar char="•"/>
            </a:pPr>
            <a:r>
              <a:rPr lang="en-US" dirty="0" smtClean="0"/>
              <a:t>Consistent </a:t>
            </a:r>
            <a:r>
              <a:rPr lang="en-US" dirty="0"/>
              <a:t>interpretation of  waste </a:t>
            </a:r>
            <a:r>
              <a:rPr lang="en-US" dirty="0" smtClean="0"/>
              <a:t>vs non-waste</a:t>
            </a:r>
            <a:r>
              <a:rPr lang="en-US" dirty="0"/>
              <a:t>. </a:t>
            </a:r>
            <a:endParaRPr lang="en-US" dirty="0" smtClean="0"/>
          </a:p>
          <a:p>
            <a:pPr marL="457200" indent="-457200">
              <a:buFont typeface="Arial" panose="020B0604020202020204" pitchFamily="34" charset="0"/>
              <a:buChar char="•"/>
            </a:pPr>
            <a:r>
              <a:rPr lang="en-US" dirty="0"/>
              <a:t>C</a:t>
            </a:r>
            <a:r>
              <a:rPr lang="en-US" dirty="0" smtClean="0"/>
              <a:t>ollaboration </a:t>
            </a:r>
            <a:r>
              <a:rPr lang="en-US" dirty="0"/>
              <a:t>and agreement </a:t>
            </a:r>
            <a:r>
              <a:rPr lang="en-US" dirty="0" smtClean="0"/>
              <a:t>towards </a:t>
            </a:r>
            <a:r>
              <a:rPr lang="en-US" dirty="0"/>
              <a:t>more </a:t>
            </a:r>
            <a:r>
              <a:rPr lang="en-US" dirty="0" smtClean="0"/>
              <a:t>harmonized WEEE </a:t>
            </a:r>
            <a:r>
              <a:rPr lang="en-US" dirty="0"/>
              <a:t>classifications and definitions.</a:t>
            </a:r>
          </a:p>
          <a:p>
            <a:pPr marL="457200" indent="-457200">
              <a:buFont typeface="Arial" panose="020B0604020202020204" pitchFamily="34" charset="0"/>
              <a:buChar char="•"/>
            </a:pPr>
            <a:r>
              <a:rPr lang="en-US" dirty="0" smtClean="0"/>
              <a:t>Develop </a:t>
            </a:r>
            <a:r>
              <a:rPr lang="en-US" dirty="0"/>
              <a:t>compatibility tables </a:t>
            </a:r>
            <a:r>
              <a:rPr lang="en-US" dirty="0" smtClean="0"/>
              <a:t>(converting</a:t>
            </a:r>
            <a:endParaRPr lang="en-US" dirty="0"/>
          </a:p>
          <a:p>
            <a:pPr marL="457200" indent="-457200">
              <a:buFont typeface="Arial" panose="020B0604020202020204" pitchFamily="34" charset="0"/>
              <a:buChar char="•"/>
            </a:pPr>
            <a:r>
              <a:rPr lang="en-US" dirty="0"/>
              <a:t>customs codes into Basel </a:t>
            </a:r>
            <a:r>
              <a:rPr lang="en-US" dirty="0" smtClean="0"/>
              <a:t>codes)</a:t>
            </a:r>
          </a:p>
        </p:txBody>
      </p:sp>
      <p:pic>
        <p:nvPicPr>
          <p:cNvPr id="5" name="Picture 4"/>
          <p:cNvPicPr>
            <a:picLocks noChangeAspect="1"/>
          </p:cNvPicPr>
          <p:nvPr/>
        </p:nvPicPr>
        <p:blipFill>
          <a:blip r:embed="rId3"/>
          <a:stretch>
            <a:fillRect/>
          </a:stretch>
        </p:blipFill>
        <p:spPr>
          <a:xfrm>
            <a:off x="0" y="1148815"/>
            <a:ext cx="3938400" cy="1418400"/>
          </a:xfrm>
          <a:prstGeom prst="rect">
            <a:avLst/>
          </a:prstGeom>
        </p:spPr>
      </p:pic>
      <p:sp>
        <p:nvSpPr>
          <p:cNvPr id="6" name="Title 1"/>
          <p:cNvSpPr>
            <a:spLocks noGrp="1"/>
          </p:cNvSpPr>
          <p:nvPr>
            <p:ph type="title"/>
          </p:nvPr>
        </p:nvSpPr>
        <p:spPr>
          <a:xfrm>
            <a:off x="0" y="32709"/>
            <a:ext cx="7839941" cy="1116106"/>
          </a:xfrm>
        </p:spPr>
        <p:txBody>
          <a:bodyPr/>
          <a:lstStyle/>
          <a:p>
            <a:r>
              <a:rPr lang="en-GB" sz="2800" dirty="0" smtClean="0"/>
              <a:t>Cluster III</a:t>
            </a:r>
            <a:endParaRPr lang="en-GB" sz="2800" dirty="0"/>
          </a:p>
        </p:txBody>
      </p:sp>
      <p:pic>
        <p:nvPicPr>
          <p:cNvPr id="8" name="Picture 7"/>
          <p:cNvPicPr>
            <a:picLocks noChangeAspect="1"/>
          </p:cNvPicPr>
          <p:nvPr/>
        </p:nvPicPr>
        <p:blipFill>
          <a:blip r:embed="rId4"/>
          <a:stretch>
            <a:fillRect/>
          </a:stretch>
        </p:blipFill>
        <p:spPr>
          <a:xfrm>
            <a:off x="0" y="5489848"/>
            <a:ext cx="1497223" cy="1368152"/>
          </a:xfrm>
          <a:prstGeom prst="rect">
            <a:avLst/>
          </a:prstGeom>
        </p:spPr>
      </p:pic>
    </p:spTree>
    <p:extLst>
      <p:ext uri="{BB962C8B-B14F-4D97-AF65-F5344CB8AC3E}">
        <p14:creationId xmlns:p14="http://schemas.microsoft.com/office/powerpoint/2010/main" val="3316241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5924550" cy="866775"/>
          </a:xfrm>
        </p:spPr>
        <p:txBody>
          <a:bodyPr/>
          <a:lstStyle/>
          <a:p>
            <a:r>
              <a:rPr lang="en-GB" altLang="nl-NL" dirty="0" smtClean="0"/>
              <a:t>Waste or used EEE? </a:t>
            </a:r>
            <a:endParaRPr lang="en-US" altLang="nl-NL" dirty="0" smtClean="0"/>
          </a:p>
        </p:txBody>
      </p:sp>
      <p:sp>
        <p:nvSpPr>
          <p:cNvPr id="11267" name="Content Placeholder 2"/>
          <p:cNvSpPr>
            <a:spLocks noGrp="1"/>
          </p:cNvSpPr>
          <p:nvPr>
            <p:ph idx="1"/>
          </p:nvPr>
        </p:nvSpPr>
        <p:spPr>
          <a:xfrm>
            <a:off x="161027" y="1484784"/>
            <a:ext cx="5217241" cy="4871046"/>
          </a:xfrm>
        </p:spPr>
        <p:txBody>
          <a:bodyPr>
            <a:normAutofit/>
          </a:bodyPr>
          <a:lstStyle/>
          <a:p>
            <a:pPr marL="342900" indent="-342900">
              <a:lnSpc>
                <a:spcPct val="100000"/>
              </a:lnSpc>
              <a:spcBef>
                <a:spcPts val="600"/>
              </a:spcBef>
              <a:buFont typeface="Arial" panose="020B0604020202020204" pitchFamily="34" charset="0"/>
              <a:buChar char="•"/>
            </a:pPr>
            <a:r>
              <a:rPr lang="en-GB" sz="2400" dirty="0" smtClean="0">
                <a:latin typeface="Arial" panose="020B0604020202020204" pitchFamily="34" charset="0"/>
                <a:cs typeface="Arial" panose="020B0604020202020204" pitchFamily="34" charset="0"/>
              </a:rPr>
              <a:t>Distinguishing waste from non-waste is critical for all actors in the WEEE chain </a:t>
            </a:r>
          </a:p>
          <a:p>
            <a:pPr marL="342900" indent="-342900">
              <a:lnSpc>
                <a:spcPct val="100000"/>
              </a:lnSpc>
              <a:spcBef>
                <a:spcPts val="600"/>
              </a:spcBef>
              <a:buFont typeface="Arial" panose="020B0604020202020204" pitchFamily="34" charset="0"/>
              <a:buChar char="•"/>
            </a:pPr>
            <a:r>
              <a:rPr lang="en-GB" sz="2400" dirty="0">
                <a:latin typeface="Arial" panose="020B0604020202020204" pitchFamily="34" charset="0"/>
                <a:cs typeface="Arial" panose="020B0604020202020204" pitchFamily="34" charset="0"/>
              </a:rPr>
              <a:t>There is no global </a:t>
            </a:r>
            <a:r>
              <a:rPr lang="en-GB" sz="2400" dirty="0" smtClean="0">
                <a:latin typeface="Arial" panose="020B0604020202020204" pitchFamily="34" charset="0"/>
                <a:cs typeface="Arial" panose="020B0604020202020204" pitchFamily="34" charset="0"/>
              </a:rPr>
              <a:t>definition/ scoping of </a:t>
            </a:r>
            <a:r>
              <a:rPr lang="en-GB" sz="2400" dirty="0">
                <a:latin typeface="Arial" panose="020B0604020202020204" pitchFamily="34" charset="0"/>
                <a:cs typeface="Arial" panose="020B0604020202020204" pitchFamily="34" charset="0"/>
              </a:rPr>
              <a:t>‘WEEE</a:t>
            </a:r>
            <a:r>
              <a:rPr lang="en-GB" sz="2400" dirty="0" smtClean="0">
                <a:latin typeface="Arial" panose="020B0604020202020204" pitchFamily="34" charset="0"/>
                <a:cs typeface="Arial" panose="020B0604020202020204" pitchFamily="34" charset="0"/>
              </a:rPr>
              <a:t>’</a:t>
            </a:r>
            <a:endParaRPr lang="en-GB" altLang="nl-NL" sz="24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Uncertainty leads to opportunities for WEEE concealed and falsely declared as UEEE</a:t>
            </a:r>
          </a:p>
          <a:p>
            <a:pPr marL="342900" indent="-342900">
              <a:lnSpc>
                <a:spcPct val="100000"/>
              </a:lnSpc>
              <a:spcBef>
                <a:spcPts val="600"/>
              </a:spcBef>
              <a:buFont typeface="Arial" panose="020B0604020202020204" pitchFamily="34" charset="0"/>
              <a:buChar char="•"/>
            </a:pPr>
            <a:r>
              <a:rPr lang="en-GB" sz="2400" dirty="0" smtClean="0">
                <a:latin typeface="Arial" panose="020B0604020202020204" pitchFamily="34" charset="0"/>
                <a:cs typeface="Arial" panose="020B0604020202020204" pitchFamily="34" charset="0"/>
              </a:rPr>
              <a:t>Lack of clarity is a major obstacle in the prosecution of cases (EUROJUST)</a:t>
            </a:r>
          </a:p>
        </p:txBody>
      </p:sp>
      <p:pic>
        <p:nvPicPr>
          <p:cNvPr id="768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14" r="12499" b="21614"/>
          <a:stretch/>
        </p:blipFill>
        <p:spPr bwMode="auto">
          <a:xfrm>
            <a:off x="5406677" y="1484784"/>
            <a:ext cx="3737323" cy="365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1" descr="Infographic 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268" y="1198084"/>
            <a:ext cx="3755808" cy="4228720"/>
          </a:xfrm>
          <a:prstGeom prst="rect">
            <a:avLst/>
          </a:prstGeom>
        </p:spPr>
      </p:pic>
    </p:spTree>
    <p:extLst>
      <p:ext uri="{BB962C8B-B14F-4D97-AF65-F5344CB8AC3E}">
        <p14:creationId xmlns:p14="http://schemas.microsoft.com/office/powerpoint/2010/main" val="334549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3" y="2019300"/>
            <a:ext cx="4246562"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370553" y="217376"/>
            <a:ext cx="5403714" cy="966788"/>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defRPr/>
            </a:pPr>
            <a:endParaRPr lang="en-US" sz="3200" dirty="0">
              <a:ea typeface="+mj-ea"/>
            </a:endParaRPr>
          </a:p>
        </p:txBody>
      </p:sp>
      <p:sp>
        <p:nvSpPr>
          <p:cNvPr id="5" name="Rectangle 4"/>
          <p:cNvSpPr/>
          <p:nvPr/>
        </p:nvSpPr>
        <p:spPr>
          <a:xfrm>
            <a:off x="4788024" y="1084151"/>
            <a:ext cx="4176712" cy="5201424"/>
          </a:xfrm>
          <a:prstGeom prst="rect">
            <a:avLst/>
          </a:prstGeom>
        </p:spPr>
        <p:txBody>
          <a:bodyPr>
            <a:spAutoFit/>
          </a:bodyPr>
          <a:lstStyle/>
          <a:p>
            <a:pPr marL="268288" indent="-268288">
              <a:spcBef>
                <a:spcPts val="600"/>
              </a:spcBef>
              <a:buFont typeface="Arial" panose="020B0604020202020204" pitchFamily="34" charset="0"/>
              <a:buChar char="•"/>
              <a:defRPr/>
            </a:pPr>
            <a:r>
              <a:rPr lang="en-GB" sz="2400" dirty="0" smtClean="0">
                <a:latin typeface="Arial" panose="020B0604020202020204" pitchFamily="34" charset="0"/>
                <a:ea typeface="ＭＳ Ｐゴシック" charset="0"/>
                <a:cs typeface="Arial" panose="020B0604020202020204" pitchFamily="34" charset="0"/>
              </a:rPr>
              <a:t>How much WEEE arises in Europe every year? </a:t>
            </a:r>
          </a:p>
          <a:p>
            <a:pPr marL="268288" indent="-268288">
              <a:spcBef>
                <a:spcPts val="600"/>
              </a:spcBef>
              <a:buFont typeface="Arial" panose="020B0604020202020204" pitchFamily="34" charset="0"/>
              <a:buChar char="•"/>
              <a:defRPr/>
            </a:pPr>
            <a:r>
              <a:rPr lang="en-GB" altLang="nl-BE" sz="2400" dirty="0" smtClean="0">
                <a:latin typeface="Arial" panose="020B0604020202020204" pitchFamily="34" charset="0"/>
                <a:cs typeface="Arial" panose="020B0604020202020204" pitchFamily="34" charset="0"/>
              </a:rPr>
              <a:t>Who </a:t>
            </a:r>
            <a:r>
              <a:rPr lang="en-GB" altLang="nl-BE" sz="2400" dirty="0">
                <a:latin typeface="Arial" panose="020B0604020202020204" pitchFamily="34" charset="0"/>
                <a:cs typeface="Arial" panose="020B0604020202020204" pitchFamily="34" charset="0"/>
              </a:rPr>
              <a:t>is trading, how much, with </a:t>
            </a:r>
            <a:r>
              <a:rPr lang="en-GB" altLang="nl-BE" sz="2400" dirty="0" smtClean="0">
                <a:latin typeface="Arial" panose="020B0604020202020204" pitchFamily="34" charset="0"/>
                <a:cs typeface="Arial" panose="020B0604020202020204" pitchFamily="34" charset="0"/>
              </a:rPr>
              <a:t>whom? Where </a:t>
            </a:r>
            <a:r>
              <a:rPr lang="en-GB" altLang="nl-BE" sz="2400" dirty="0">
                <a:latin typeface="Arial" panose="020B0604020202020204" pitchFamily="34" charset="0"/>
                <a:cs typeface="Arial" panose="020B0604020202020204" pitchFamily="34" charset="0"/>
              </a:rPr>
              <a:t>does WEEE end up? What drives illegal </a:t>
            </a:r>
            <a:r>
              <a:rPr lang="en-GB" altLang="nl-BE" sz="2400" dirty="0" smtClean="0">
                <a:latin typeface="Arial" panose="020B0604020202020204" pitchFamily="34" charset="0"/>
                <a:cs typeface="Arial" panose="020B0604020202020204" pitchFamily="34" charset="0"/>
              </a:rPr>
              <a:t>trade?</a:t>
            </a:r>
          </a:p>
          <a:p>
            <a:pPr marL="268288" indent="-268288">
              <a:spcBef>
                <a:spcPts val="600"/>
              </a:spcBef>
              <a:buFont typeface="Arial" panose="020B0604020202020204" pitchFamily="34" charset="0"/>
              <a:buChar char="•"/>
              <a:defRPr/>
            </a:pPr>
            <a:r>
              <a:rPr lang="en-GB" altLang="nl-BE" sz="2400" dirty="0" smtClean="0">
                <a:latin typeface="Arial" panose="020B0604020202020204" pitchFamily="34" charset="0"/>
                <a:cs typeface="Arial" panose="020B0604020202020204" pitchFamily="34" charset="0"/>
              </a:rPr>
              <a:t>Is </a:t>
            </a:r>
            <a:r>
              <a:rPr lang="en-GB" altLang="nl-BE" sz="2400" dirty="0">
                <a:latin typeface="Arial" panose="020B0604020202020204" pitchFamily="34" charset="0"/>
                <a:cs typeface="Arial" panose="020B0604020202020204" pitchFamily="34" charset="0"/>
              </a:rPr>
              <a:t>the legal framework sufficiently clear and </a:t>
            </a:r>
            <a:r>
              <a:rPr lang="en-GB" altLang="nl-BE" sz="2400" dirty="0" smtClean="0">
                <a:latin typeface="Arial" panose="020B0604020202020204" pitchFamily="34" charset="0"/>
                <a:cs typeface="Arial" panose="020B0604020202020204" pitchFamily="34" charset="0"/>
              </a:rPr>
              <a:t>unambiguous?</a:t>
            </a:r>
          </a:p>
          <a:p>
            <a:pPr marL="268288" indent="-268288">
              <a:spcBef>
                <a:spcPts val="600"/>
              </a:spcBef>
              <a:buFont typeface="Arial" panose="020B0604020202020204" pitchFamily="34" charset="0"/>
              <a:buChar char="•"/>
              <a:defRPr/>
            </a:pPr>
            <a:r>
              <a:rPr lang="en-GB" altLang="nl-BE" sz="2400" dirty="0" smtClean="0">
                <a:latin typeface="Arial" panose="020B0604020202020204" pitchFamily="34" charset="0"/>
                <a:cs typeface="Arial" panose="020B0604020202020204" pitchFamily="34" charset="0"/>
              </a:rPr>
              <a:t>Are </a:t>
            </a:r>
            <a:r>
              <a:rPr lang="en-GB" altLang="nl-BE" sz="2400" dirty="0">
                <a:latin typeface="Arial" panose="020B0604020202020204" pitchFamily="34" charset="0"/>
                <a:cs typeface="Arial" panose="020B0604020202020204" pitchFamily="34" charset="0"/>
              </a:rPr>
              <a:t>Organised Crime Groups </a:t>
            </a:r>
            <a:r>
              <a:rPr lang="en-GB" altLang="nl-BE" sz="2400" dirty="0" smtClean="0">
                <a:latin typeface="Arial" panose="020B0604020202020204" pitchFamily="34" charset="0"/>
                <a:cs typeface="Arial" panose="020B0604020202020204" pitchFamily="34" charset="0"/>
              </a:rPr>
              <a:t>involved?</a:t>
            </a:r>
          </a:p>
          <a:p>
            <a:pPr marL="268288" indent="-268288">
              <a:spcBef>
                <a:spcPts val="600"/>
              </a:spcBef>
              <a:buFont typeface="Arial" panose="020B0604020202020204" pitchFamily="34" charset="0"/>
              <a:buChar char="•"/>
              <a:defRPr/>
            </a:pPr>
            <a:r>
              <a:rPr lang="en-GB" altLang="nl-BE" sz="2400" dirty="0" smtClean="0">
                <a:solidFill>
                  <a:srgbClr val="C00000"/>
                </a:solidFill>
                <a:latin typeface="Arial" panose="020B0604020202020204" pitchFamily="34" charset="0"/>
                <a:cs typeface="Arial" panose="020B0604020202020204" pitchFamily="34" charset="0"/>
              </a:rPr>
              <a:t>What do we recommend to address the </a:t>
            </a:r>
            <a:r>
              <a:rPr lang="en-GB" altLang="nl-BE" sz="2400" dirty="0">
                <a:solidFill>
                  <a:srgbClr val="C00000"/>
                </a:solidFill>
                <a:latin typeface="Arial" panose="020B0604020202020204" pitchFamily="34" charset="0"/>
                <a:cs typeface="Arial" panose="020B0604020202020204" pitchFamily="34" charset="0"/>
              </a:rPr>
              <a:t>situation</a:t>
            </a:r>
            <a:r>
              <a:rPr lang="en-GB" altLang="nl-BE" sz="2400" dirty="0" smtClean="0">
                <a:solidFill>
                  <a:srgbClr val="C00000"/>
                </a:solidFill>
                <a:latin typeface="Arial" panose="020B0604020202020204" pitchFamily="34" charset="0"/>
                <a:cs typeface="Arial" panose="020B0604020202020204" pitchFamily="34" charset="0"/>
              </a:rPr>
              <a:t>?</a:t>
            </a:r>
            <a:endParaRPr lang="en-GB" altLang="nl-BE" sz="2400" dirty="0">
              <a:solidFill>
                <a:srgbClr val="C00000"/>
              </a:solidFill>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0" y="0"/>
            <a:ext cx="5924550" cy="866775"/>
          </a:xfrm>
        </p:spPr>
        <p:txBody>
          <a:bodyPr/>
          <a:lstStyle/>
          <a:p>
            <a:pPr algn="l"/>
            <a:r>
              <a:rPr lang="en-US" b="1" dirty="0">
                <a:solidFill>
                  <a:srgbClr val="1F4E79"/>
                </a:solidFill>
                <a:latin typeface="+mn-lt"/>
                <a:ea typeface="+mn-ea"/>
                <a:cs typeface="+mn-cs"/>
              </a:rPr>
              <a:t>Unique comprehensive analysis</a:t>
            </a:r>
            <a:endParaRPr lang="en-GB" b="1" dirty="0">
              <a:solidFill>
                <a:srgbClr val="1F4E79"/>
              </a:solidFill>
              <a:latin typeface="+mn-lt"/>
              <a:ea typeface="+mn-ea"/>
              <a:cs typeface="+mn-cs"/>
            </a:endParaRPr>
          </a:p>
        </p:txBody>
      </p:sp>
    </p:spTree>
    <p:extLst>
      <p:ext uri="{BB962C8B-B14F-4D97-AF65-F5344CB8AC3E}">
        <p14:creationId xmlns:p14="http://schemas.microsoft.com/office/powerpoint/2010/main" val="3667451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958815" y="2900228"/>
            <a:ext cx="7185185" cy="3899774"/>
          </a:xfrm>
        </p:spPr>
        <p:txBody>
          <a:bodyPr/>
          <a:lstStyle/>
          <a:p>
            <a:pPr marL="457200" indent="-457200">
              <a:buFont typeface="Arial" panose="020B0604020202020204" pitchFamily="34" charset="0"/>
              <a:buChar char="•"/>
            </a:pPr>
            <a:r>
              <a:rPr lang="en-US" dirty="0" smtClean="0"/>
              <a:t>Improve </a:t>
            </a:r>
            <a:r>
              <a:rPr lang="en-US" dirty="0"/>
              <a:t>the </a:t>
            </a:r>
            <a:r>
              <a:rPr lang="en-US" dirty="0" smtClean="0"/>
              <a:t>availability of  </a:t>
            </a:r>
            <a:r>
              <a:rPr lang="en-US" dirty="0"/>
              <a:t>existing guidelines. </a:t>
            </a:r>
          </a:p>
          <a:p>
            <a:pPr marL="457200" indent="-457200">
              <a:buFont typeface="Arial" panose="020B0604020202020204" pitchFamily="34" charset="0"/>
              <a:buChar char="•"/>
            </a:pPr>
            <a:r>
              <a:rPr lang="en-US" dirty="0" smtClean="0"/>
              <a:t>Support </a:t>
            </a:r>
            <a:r>
              <a:rPr lang="en-US" dirty="0"/>
              <a:t>and training to </a:t>
            </a:r>
            <a:r>
              <a:rPr lang="en-US" dirty="0" smtClean="0"/>
              <a:t>authorities.</a:t>
            </a:r>
            <a:endParaRPr lang="en-US" dirty="0"/>
          </a:p>
          <a:p>
            <a:pPr marL="457200" indent="-457200">
              <a:buFont typeface="Arial" panose="020B0604020202020204" pitchFamily="34" charset="0"/>
              <a:buChar char="•"/>
            </a:pPr>
            <a:r>
              <a:rPr lang="en-US" dirty="0" smtClean="0"/>
              <a:t>Campaign </a:t>
            </a:r>
            <a:r>
              <a:rPr lang="en-US" dirty="0"/>
              <a:t>for official endorsement of guidelines </a:t>
            </a:r>
            <a:r>
              <a:rPr lang="en-US" dirty="0" smtClean="0"/>
              <a:t>by relevant authorities.</a:t>
            </a:r>
          </a:p>
          <a:p>
            <a:pPr marL="457200" indent="-457200">
              <a:buFont typeface="Arial" panose="020B0604020202020204" pitchFamily="34" charset="0"/>
              <a:buChar char="•"/>
            </a:pPr>
            <a:r>
              <a:rPr lang="en-US" dirty="0" smtClean="0"/>
              <a:t>Identify </a:t>
            </a:r>
            <a:r>
              <a:rPr lang="en-US" dirty="0"/>
              <a:t>and select the </a:t>
            </a:r>
            <a:r>
              <a:rPr lang="en-US" dirty="0" err="1"/>
              <a:t>organisation</a:t>
            </a:r>
            <a:r>
              <a:rPr lang="en-US" dirty="0"/>
              <a:t>(s) to </a:t>
            </a:r>
            <a:r>
              <a:rPr lang="en-US" dirty="0" smtClean="0"/>
              <a:t>own/sponsor new </a:t>
            </a:r>
            <a:r>
              <a:rPr lang="en-US" dirty="0"/>
              <a:t>guidelines.</a:t>
            </a:r>
            <a:endParaRPr lang="en-US" dirty="0" smtClean="0"/>
          </a:p>
          <a:p>
            <a:endParaRPr lang="en-US" dirty="0"/>
          </a:p>
        </p:txBody>
      </p:sp>
      <p:pic>
        <p:nvPicPr>
          <p:cNvPr id="5" name="Picture 4"/>
          <p:cNvPicPr>
            <a:picLocks noChangeAspect="1"/>
          </p:cNvPicPr>
          <p:nvPr/>
        </p:nvPicPr>
        <p:blipFill>
          <a:blip r:embed="rId3"/>
          <a:stretch>
            <a:fillRect/>
          </a:stretch>
        </p:blipFill>
        <p:spPr>
          <a:xfrm>
            <a:off x="-2340" y="1148815"/>
            <a:ext cx="3922310" cy="1418400"/>
          </a:xfrm>
          <a:prstGeom prst="rect">
            <a:avLst/>
          </a:prstGeom>
        </p:spPr>
      </p:pic>
      <p:sp>
        <p:nvSpPr>
          <p:cNvPr id="6" name="Title 1"/>
          <p:cNvSpPr>
            <a:spLocks noGrp="1"/>
          </p:cNvSpPr>
          <p:nvPr>
            <p:ph type="title"/>
          </p:nvPr>
        </p:nvSpPr>
        <p:spPr>
          <a:xfrm>
            <a:off x="0" y="32709"/>
            <a:ext cx="7839941" cy="1116106"/>
          </a:xfrm>
        </p:spPr>
        <p:txBody>
          <a:bodyPr/>
          <a:lstStyle/>
          <a:p>
            <a:r>
              <a:rPr lang="en-GB" sz="2800" dirty="0" smtClean="0"/>
              <a:t>Cluster III</a:t>
            </a:r>
            <a:endParaRPr lang="en-GB" sz="2800" dirty="0"/>
          </a:p>
        </p:txBody>
      </p:sp>
      <p:pic>
        <p:nvPicPr>
          <p:cNvPr id="7" name="Picture 6"/>
          <p:cNvPicPr>
            <a:picLocks noChangeAspect="1"/>
          </p:cNvPicPr>
          <p:nvPr/>
        </p:nvPicPr>
        <p:blipFill>
          <a:blip r:embed="rId4"/>
          <a:stretch>
            <a:fillRect/>
          </a:stretch>
        </p:blipFill>
        <p:spPr>
          <a:xfrm>
            <a:off x="-2340" y="5489848"/>
            <a:ext cx="1497223" cy="1368152"/>
          </a:xfrm>
          <a:prstGeom prst="rect">
            <a:avLst/>
          </a:prstGeom>
        </p:spPr>
      </p:pic>
    </p:spTree>
    <p:extLst>
      <p:ext uri="{BB962C8B-B14F-4D97-AF65-F5344CB8AC3E}">
        <p14:creationId xmlns:p14="http://schemas.microsoft.com/office/powerpoint/2010/main" val="1607051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858297" y="2648512"/>
            <a:ext cx="7285703" cy="4209488"/>
          </a:xfrm>
        </p:spPr>
        <p:txBody>
          <a:bodyPr/>
          <a:lstStyle/>
          <a:p>
            <a:endParaRPr lang="en-US" dirty="0" smtClean="0"/>
          </a:p>
          <a:p>
            <a:pPr marL="457200" indent="-457200">
              <a:buFont typeface="Arial" panose="020B0604020202020204" pitchFamily="34" charset="0"/>
              <a:buChar char="•"/>
            </a:pPr>
            <a:r>
              <a:rPr lang="en-US" dirty="0" smtClean="0"/>
              <a:t>Establish </a:t>
            </a:r>
            <a:r>
              <a:rPr lang="en-US" dirty="0" err="1"/>
              <a:t>centres</a:t>
            </a:r>
            <a:r>
              <a:rPr lang="en-US" dirty="0"/>
              <a:t> of  excellence and/or an EU </a:t>
            </a:r>
            <a:r>
              <a:rPr lang="en-US" dirty="0" smtClean="0"/>
              <a:t>waste agency</a:t>
            </a:r>
            <a:r>
              <a:rPr lang="en-US" dirty="0"/>
              <a:t>.</a:t>
            </a:r>
          </a:p>
          <a:p>
            <a:pPr marL="457200" indent="-457200">
              <a:buFont typeface="Arial" panose="020B0604020202020204" pitchFamily="34" charset="0"/>
              <a:buChar char="•"/>
            </a:pPr>
            <a:r>
              <a:rPr lang="en-US" dirty="0" err="1"/>
              <a:t>S</a:t>
            </a:r>
            <a:r>
              <a:rPr lang="en-US" dirty="0" err="1" smtClean="0"/>
              <a:t>pecialised</a:t>
            </a:r>
            <a:r>
              <a:rPr lang="en-US" dirty="0" smtClean="0"/>
              <a:t> </a:t>
            </a:r>
            <a:r>
              <a:rPr lang="en-US" dirty="0"/>
              <a:t>training for </a:t>
            </a:r>
            <a:r>
              <a:rPr lang="en-US" dirty="0" smtClean="0"/>
              <a:t>personnel.</a:t>
            </a:r>
            <a:endParaRPr lang="fr-FR" dirty="0"/>
          </a:p>
          <a:p>
            <a:pPr marL="457200" indent="-457200">
              <a:buFont typeface="Arial" panose="020B0604020202020204" pitchFamily="34" charset="0"/>
              <a:buChar char="•"/>
            </a:pPr>
            <a:r>
              <a:rPr lang="en-US" dirty="0" smtClean="0"/>
              <a:t>Facilitate </a:t>
            </a:r>
            <a:r>
              <a:rPr lang="en-US" dirty="0"/>
              <a:t>cross-border inter-agency capacity </a:t>
            </a:r>
            <a:r>
              <a:rPr lang="en-US" dirty="0" smtClean="0"/>
              <a:t>training</a:t>
            </a:r>
            <a:r>
              <a:rPr lang="en-US" dirty="0"/>
              <a:t> </a:t>
            </a:r>
            <a:r>
              <a:rPr lang="en-US" dirty="0" smtClean="0"/>
              <a:t>(stakeholders export and import </a:t>
            </a:r>
            <a:r>
              <a:rPr lang="en-US" dirty="0"/>
              <a:t>of  </a:t>
            </a:r>
            <a:r>
              <a:rPr lang="en-US" dirty="0" smtClean="0"/>
              <a:t>WEEE).</a:t>
            </a:r>
            <a:endParaRPr lang="en-US" dirty="0"/>
          </a:p>
          <a:p>
            <a:pPr marL="457200" indent="-457200">
              <a:buFont typeface="Arial" panose="020B0604020202020204" pitchFamily="34" charset="0"/>
              <a:buChar char="•"/>
            </a:pPr>
            <a:r>
              <a:rPr lang="en-US" dirty="0" smtClean="0"/>
              <a:t>Establish </a:t>
            </a:r>
            <a:r>
              <a:rPr lang="en-US" dirty="0"/>
              <a:t>public-private partnership schemes </a:t>
            </a:r>
            <a:r>
              <a:rPr lang="en-US" dirty="0" smtClean="0"/>
              <a:t>(</a:t>
            </a:r>
            <a:r>
              <a:rPr lang="en-US" dirty="0"/>
              <a:t>between LEAs and the WEEE industry).</a:t>
            </a:r>
          </a:p>
        </p:txBody>
      </p:sp>
      <p:pic>
        <p:nvPicPr>
          <p:cNvPr id="5" name="Picture 4"/>
          <p:cNvPicPr>
            <a:picLocks noChangeAspect="1"/>
          </p:cNvPicPr>
          <p:nvPr/>
        </p:nvPicPr>
        <p:blipFill>
          <a:blip r:embed="rId3"/>
          <a:stretch>
            <a:fillRect/>
          </a:stretch>
        </p:blipFill>
        <p:spPr>
          <a:xfrm>
            <a:off x="0" y="1148815"/>
            <a:ext cx="3630028" cy="1418400"/>
          </a:xfrm>
          <a:prstGeom prst="rect">
            <a:avLst/>
          </a:prstGeom>
        </p:spPr>
      </p:pic>
      <p:sp>
        <p:nvSpPr>
          <p:cNvPr id="6" name="Title 1"/>
          <p:cNvSpPr>
            <a:spLocks noGrp="1"/>
          </p:cNvSpPr>
          <p:nvPr>
            <p:ph type="title"/>
          </p:nvPr>
        </p:nvSpPr>
        <p:spPr>
          <a:xfrm>
            <a:off x="0" y="32709"/>
            <a:ext cx="7839941" cy="1116106"/>
          </a:xfrm>
        </p:spPr>
        <p:txBody>
          <a:bodyPr/>
          <a:lstStyle/>
          <a:p>
            <a:r>
              <a:rPr lang="en-GB" sz="2800" dirty="0" smtClean="0"/>
              <a:t>Cluster III</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61847"/>
            <a:ext cx="1687967" cy="1496153"/>
          </a:xfrm>
          <a:prstGeom prst="rect">
            <a:avLst/>
          </a:prstGeom>
        </p:spPr>
      </p:pic>
    </p:spTree>
    <p:extLst>
      <p:ext uri="{BB962C8B-B14F-4D97-AF65-F5344CB8AC3E}">
        <p14:creationId xmlns:p14="http://schemas.microsoft.com/office/powerpoint/2010/main" val="3672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12491" y="0"/>
            <a:ext cx="5849690" cy="687388"/>
          </a:xfrm>
        </p:spPr>
        <p:txBody>
          <a:bodyPr/>
          <a:lstStyle/>
          <a:p>
            <a:r>
              <a:rPr lang="en-GB" altLang="nl-NL" dirty="0" smtClean="0"/>
              <a:t>Financial penalties</a:t>
            </a:r>
          </a:p>
        </p:txBody>
      </p:sp>
      <p:sp>
        <p:nvSpPr>
          <p:cNvPr id="2" name="Rectangle 1"/>
          <p:cNvSpPr/>
          <p:nvPr/>
        </p:nvSpPr>
        <p:spPr>
          <a:xfrm>
            <a:off x="4189227" y="1642673"/>
            <a:ext cx="4572000" cy="456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88960" y="818748"/>
            <a:ext cx="4338080" cy="344709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smtClean="0"/>
              <a:t>Low probability of prosecution &amp; sentencing</a:t>
            </a:r>
          </a:p>
          <a:p>
            <a:pPr marL="285750" indent="-285750">
              <a:spcBef>
                <a:spcPts val="600"/>
              </a:spcBef>
              <a:buFont typeface="Arial" panose="020B0604020202020204" pitchFamily="34" charset="0"/>
              <a:buChar char="•"/>
            </a:pPr>
            <a:r>
              <a:rPr lang="en-US" dirty="0" smtClean="0"/>
              <a:t>Current penalties are not a deterrent – usually only administrative in nature</a:t>
            </a:r>
          </a:p>
          <a:p>
            <a:pPr marL="285750" indent="-285750">
              <a:spcBef>
                <a:spcPts val="600"/>
              </a:spcBef>
              <a:buFont typeface="Arial" panose="020B0604020202020204" pitchFamily="34" charset="0"/>
              <a:buChar char="•"/>
            </a:pPr>
            <a:r>
              <a:rPr lang="en-US" dirty="0" smtClean="0"/>
              <a:t>Fines imposed are often less than the profit of one illegal shipment</a:t>
            </a:r>
          </a:p>
          <a:p>
            <a:pPr marL="285750" indent="-285750">
              <a:spcBef>
                <a:spcPts val="600"/>
              </a:spcBef>
              <a:buFont typeface="Arial" panose="020B0604020202020204" pitchFamily="34" charset="0"/>
              <a:buChar char="•"/>
            </a:pPr>
            <a:r>
              <a:rPr lang="en-US" dirty="0" smtClean="0"/>
              <a:t>More stringent penalties would reduce the attractiveness of illegal WEEE activities</a:t>
            </a:r>
          </a:p>
          <a:p>
            <a:pPr marL="285750" indent="-285750">
              <a:spcBef>
                <a:spcPts val="600"/>
              </a:spcBef>
              <a:buFont typeface="Arial" panose="020B0604020202020204" pitchFamily="34" charset="0"/>
              <a:buChar char="•"/>
            </a:pPr>
            <a:r>
              <a:rPr lang="en-US" dirty="0" smtClean="0"/>
              <a:t>Harmonizing penalties would reduce the risk of displacement of crime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91" y="1457828"/>
            <a:ext cx="4842281" cy="43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1" descr="Infographic 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310" y="4416180"/>
            <a:ext cx="1471059" cy="2147885"/>
          </a:xfrm>
          <a:prstGeom prst="rect">
            <a:avLst/>
          </a:prstGeom>
        </p:spPr>
      </p:pic>
    </p:spTree>
    <p:extLst>
      <p:ext uri="{BB962C8B-B14F-4D97-AF65-F5344CB8AC3E}">
        <p14:creationId xmlns:p14="http://schemas.microsoft.com/office/powerpoint/2010/main" val="152411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607574" y="3023420"/>
            <a:ext cx="7536426" cy="3834580"/>
          </a:xfrm>
        </p:spPr>
        <p:txBody>
          <a:bodyPr/>
          <a:lstStyle/>
          <a:p>
            <a:pPr marL="457200" indent="-457200">
              <a:buFont typeface="Arial" panose="020B0604020202020204" pitchFamily="34" charset="0"/>
              <a:buChar char="•"/>
            </a:pPr>
            <a:r>
              <a:rPr lang="en-US" dirty="0" smtClean="0"/>
              <a:t>Assess national </a:t>
            </a:r>
            <a:r>
              <a:rPr lang="en-US" dirty="0"/>
              <a:t>penalty system </a:t>
            </a:r>
            <a:r>
              <a:rPr lang="en-US" dirty="0" smtClean="0"/>
              <a:t>(sanctions </a:t>
            </a:r>
            <a:r>
              <a:rPr lang="en-US" dirty="0"/>
              <a:t>proportionate and </a:t>
            </a:r>
            <a:r>
              <a:rPr lang="en-US" dirty="0" smtClean="0"/>
              <a:t>dissuasive).</a:t>
            </a:r>
            <a:endParaRPr lang="en-US" dirty="0"/>
          </a:p>
          <a:p>
            <a:pPr marL="457200" indent="-457200">
              <a:buFont typeface="Arial" panose="020B0604020202020204" pitchFamily="34" charset="0"/>
              <a:buChar char="•"/>
            </a:pPr>
            <a:r>
              <a:rPr lang="en-US" dirty="0" smtClean="0"/>
              <a:t>Increase </a:t>
            </a:r>
            <a:r>
              <a:rPr lang="en-US" dirty="0"/>
              <a:t>penalty levels for natural persons who </a:t>
            </a:r>
            <a:r>
              <a:rPr lang="en-US" dirty="0" smtClean="0"/>
              <a:t>are company </a:t>
            </a:r>
            <a:r>
              <a:rPr lang="en-US" dirty="0"/>
              <a:t>representatives.</a:t>
            </a:r>
          </a:p>
          <a:p>
            <a:pPr marL="457200" indent="-457200">
              <a:buFont typeface="Arial" panose="020B0604020202020204" pitchFamily="34" charset="0"/>
              <a:buChar char="•"/>
            </a:pPr>
            <a:r>
              <a:rPr lang="en-US" dirty="0" err="1" smtClean="0"/>
              <a:t>Harmonise</a:t>
            </a:r>
            <a:r>
              <a:rPr lang="en-US" dirty="0" smtClean="0"/>
              <a:t> </a:t>
            </a:r>
            <a:r>
              <a:rPr lang="en-US" dirty="0"/>
              <a:t>offences </a:t>
            </a:r>
            <a:r>
              <a:rPr lang="en-US" dirty="0" smtClean="0"/>
              <a:t>and penalty types related </a:t>
            </a:r>
            <a:r>
              <a:rPr lang="en-US" dirty="0"/>
              <a:t>to WEEE crimes at </a:t>
            </a:r>
            <a:r>
              <a:rPr lang="en-US" dirty="0" smtClean="0"/>
              <a:t>EU level </a:t>
            </a:r>
            <a:r>
              <a:rPr lang="en-US" dirty="0"/>
              <a:t>(wording, definitions and severity).</a:t>
            </a:r>
          </a:p>
          <a:p>
            <a:pPr marL="457200" indent="-457200">
              <a:buFont typeface="Arial" panose="020B0604020202020204" pitchFamily="34" charset="0"/>
              <a:buChar char="•"/>
            </a:pPr>
            <a:r>
              <a:rPr lang="en-US" dirty="0" smtClean="0"/>
              <a:t>Adjust </a:t>
            </a:r>
            <a:r>
              <a:rPr lang="en-US" dirty="0"/>
              <a:t>the penalty system </a:t>
            </a:r>
            <a:r>
              <a:rPr lang="en-US" dirty="0" smtClean="0"/>
              <a:t>to </a:t>
            </a:r>
            <a:r>
              <a:rPr lang="en-US" dirty="0" err="1"/>
              <a:t>organised</a:t>
            </a:r>
            <a:r>
              <a:rPr lang="en-US" dirty="0"/>
              <a:t> </a:t>
            </a:r>
            <a:r>
              <a:rPr lang="en-US" dirty="0" smtClean="0"/>
              <a:t>crime</a:t>
            </a:r>
            <a:endParaRPr lang="en-US" dirty="0"/>
          </a:p>
        </p:txBody>
      </p:sp>
      <p:pic>
        <p:nvPicPr>
          <p:cNvPr id="5" name="Picture 4"/>
          <p:cNvPicPr>
            <a:picLocks noChangeAspect="1"/>
          </p:cNvPicPr>
          <p:nvPr/>
        </p:nvPicPr>
        <p:blipFill>
          <a:blip r:embed="rId3"/>
          <a:stretch>
            <a:fillRect/>
          </a:stretch>
        </p:blipFill>
        <p:spPr>
          <a:xfrm>
            <a:off x="0" y="852852"/>
            <a:ext cx="3775236" cy="1418400"/>
          </a:xfrm>
          <a:prstGeom prst="rect">
            <a:avLst/>
          </a:prstGeom>
        </p:spPr>
      </p:pic>
      <p:sp>
        <p:nvSpPr>
          <p:cNvPr id="6" name="Title 1"/>
          <p:cNvSpPr>
            <a:spLocks noGrp="1"/>
          </p:cNvSpPr>
          <p:nvPr>
            <p:ph type="title"/>
          </p:nvPr>
        </p:nvSpPr>
        <p:spPr>
          <a:xfrm>
            <a:off x="0" y="32709"/>
            <a:ext cx="7839941" cy="1116106"/>
          </a:xfrm>
        </p:spPr>
        <p:txBody>
          <a:bodyPr/>
          <a:lstStyle/>
          <a:p>
            <a:r>
              <a:rPr lang="en-GB" sz="2800" dirty="0" smtClean="0"/>
              <a:t>Cluster III</a:t>
            </a:r>
            <a:endParaRPr lang="en-GB" sz="2800" dirty="0"/>
          </a:p>
        </p:txBody>
      </p:sp>
      <p:pic>
        <p:nvPicPr>
          <p:cNvPr id="7" name="Picture 6"/>
          <p:cNvPicPr>
            <a:picLocks noChangeAspect="1"/>
          </p:cNvPicPr>
          <p:nvPr/>
        </p:nvPicPr>
        <p:blipFill>
          <a:blip r:embed="rId4"/>
          <a:stretch>
            <a:fillRect/>
          </a:stretch>
        </p:blipFill>
        <p:spPr>
          <a:xfrm>
            <a:off x="0" y="5489848"/>
            <a:ext cx="1497223" cy="1368152"/>
          </a:xfrm>
          <a:prstGeom prst="rect">
            <a:avLst/>
          </a:prstGeom>
        </p:spPr>
      </p:pic>
    </p:spTree>
    <p:extLst>
      <p:ext uri="{BB962C8B-B14F-4D97-AF65-F5344CB8AC3E}">
        <p14:creationId xmlns:p14="http://schemas.microsoft.com/office/powerpoint/2010/main" val="857567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p:cNvGrpSpPr>
            <a:grpSpLocks/>
          </p:cNvGrpSpPr>
          <p:nvPr/>
        </p:nvGrpSpPr>
        <p:grpSpPr bwMode="auto">
          <a:xfrm>
            <a:off x="293688" y="652463"/>
            <a:ext cx="8574087" cy="5838825"/>
            <a:chOff x="293688" y="652623"/>
            <a:chExt cx="8574087" cy="5839095"/>
          </a:xfrm>
        </p:grpSpPr>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8615" y="5048607"/>
              <a:ext cx="2665852" cy="14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652623"/>
              <a:ext cx="8574087"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4298">
              <a:off x="1077742" y="3814167"/>
              <a:ext cx="3620868"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63929">
              <a:off x="6224178" y="4172893"/>
              <a:ext cx="2379833" cy="175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txBox="1">
            <a:spLocks/>
          </p:cNvSpPr>
          <p:nvPr/>
        </p:nvSpPr>
        <p:spPr>
          <a:xfrm>
            <a:off x="106326" y="231775"/>
            <a:ext cx="5857152" cy="966788"/>
          </a:xfrm>
          <a:prstGeom prst="rect">
            <a:avLst/>
          </a:prstGeom>
        </p:spPr>
        <p:txBody>
          <a:bodyPr/>
          <a:lst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endParaRPr lang="en-GB" dirty="0"/>
          </a:p>
        </p:txBody>
      </p:sp>
      <p:sp>
        <p:nvSpPr>
          <p:cNvPr id="3" name="Title 2"/>
          <p:cNvSpPr>
            <a:spLocks noGrp="1"/>
          </p:cNvSpPr>
          <p:nvPr>
            <p:ph type="title"/>
          </p:nvPr>
        </p:nvSpPr>
        <p:spPr>
          <a:xfrm>
            <a:off x="0" y="8732"/>
            <a:ext cx="3506963" cy="866775"/>
          </a:xfrm>
        </p:spPr>
        <p:txBody>
          <a:bodyPr/>
          <a:lstStyle/>
          <a:p>
            <a:pPr algn="l"/>
            <a:r>
              <a:rPr lang="en-GB" dirty="0"/>
              <a:t>Where is the gap</a:t>
            </a:r>
            <a:r>
              <a:rPr lang="en-GB" dirty="0" smtClean="0"/>
              <a:t>?</a:t>
            </a:r>
            <a:endParaRPr lang="en-GB" dirty="0"/>
          </a:p>
        </p:txBody>
      </p:sp>
    </p:spTree>
    <p:extLst>
      <p:ext uri="{BB962C8B-B14F-4D97-AF65-F5344CB8AC3E}">
        <p14:creationId xmlns:p14="http://schemas.microsoft.com/office/powerpoint/2010/main" val="4277800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BEBA8EAE-BF5A-486C-A8C5-ECC9F3942E4B}">
                <a14:imgProps xmlns:a14="http://schemas.microsoft.com/office/drawing/2010/main">
                  <a14:imgLayer r:embed="rId4">
                    <a14:imgEffect>
                      <a14:saturation sat="111000"/>
                    </a14:imgEffect>
                  </a14:imgLayer>
                </a14:imgProps>
              </a:ext>
            </a:extLst>
          </a:blip>
          <a:stretch>
            <a:fillRect/>
          </a:stretch>
        </p:blipFill>
        <p:spPr>
          <a:xfrm>
            <a:off x="965390" y="1304457"/>
            <a:ext cx="7524750" cy="5049838"/>
          </a:xfrm>
          <a:prstGeom prst="rect">
            <a:avLst/>
          </a:prstGeom>
          <a:effectLst/>
        </p:spPr>
      </p:pic>
      <p:sp>
        <p:nvSpPr>
          <p:cNvPr id="4" name="Title 1"/>
          <p:cNvSpPr>
            <a:spLocks noGrp="1"/>
          </p:cNvSpPr>
          <p:nvPr>
            <p:ph type="title"/>
          </p:nvPr>
        </p:nvSpPr>
        <p:spPr>
          <a:xfrm>
            <a:off x="0" y="0"/>
            <a:ext cx="5924550" cy="866775"/>
          </a:xfrm>
        </p:spPr>
        <p:txBody>
          <a:bodyPr/>
          <a:lstStyle/>
          <a:p>
            <a:r>
              <a:rPr lang="en-GB" smtClean="0"/>
              <a:t>WEEE routes</a:t>
            </a:r>
            <a:endParaRPr lang="en-GB" dirty="0"/>
          </a:p>
        </p:txBody>
      </p:sp>
    </p:spTree>
    <p:extLst>
      <p:ext uri="{BB962C8B-B14F-4D97-AF65-F5344CB8AC3E}">
        <p14:creationId xmlns:p14="http://schemas.microsoft.com/office/powerpoint/2010/main" val="404250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87785"/>
            <a:ext cx="3004974" cy="90936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5093482"/>
            <a:ext cx="3297090" cy="128784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088" y="4690347"/>
            <a:ext cx="2744802" cy="61086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2080" y="3757020"/>
            <a:ext cx="2419009" cy="68009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881" y="5230211"/>
            <a:ext cx="3886223" cy="86308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3068960"/>
            <a:ext cx="2956567" cy="647513"/>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64088" y="6053328"/>
            <a:ext cx="3355072" cy="760048"/>
          </a:xfrm>
          <a:prstGeom prst="rect">
            <a:avLst/>
          </a:prstGeom>
        </p:spPr>
      </p:pic>
      <p:pic>
        <p:nvPicPr>
          <p:cNvPr id="1026" name="Picture 2" descr="C:\Data\Dropbox\CWIT Summary report formatting\Pictures and graphs for Susana for report\Fridges Enigma I.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1396" y="2776502"/>
            <a:ext cx="7093006" cy="403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s3.pdf"/>
          <p:cNvPicPr>
            <a:picLocks noChangeAspect="1"/>
          </p:cNvPicPr>
          <p:nvPr/>
        </p:nvPicPr>
        <p:blipFill rotWithShape="1">
          <a:blip r:embed="rId3">
            <a:extLst>
              <a:ext uri="{28A0092B-C50C-407E-A947-70E740481C1C}">
                <a14:useLocalDpi xmlns:a14="http://schemas.microsoft.com/office/drawing/2010/main" val="0"/>
              </a:ext>
            </a:extLst>
          </a:blip>
          <a:srcRect t="26852" b="21990"/>
          <a:stretch/>
        </p:blipFill>
        <p:spPr>
          <a:xfrm>
            <a:off x="2051720" y="1052736"/>
            <a:ext cx="7920880" cy="5243916"/>
          </a:xfrm>
          <a:prstGeom prst="rect">
            <a:avLst/>
          </a:prstGeom>
        </p:spPr>
      </p:pic>
      <p:pic>
        <p:nvPicPr>
          <p:cNvPr id="1026" name="Picture 2" descr="C:\Data\Dropbox\CWIT Summary report formatting\diagrams\infographics\Infographic 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 y="3295784"/>
            <a:ext cx="2903668" cy="3569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67944" y="5949280"/>
            <a:ext cx="3672408"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More enforcement?</a:t>
            </a:r>
            <a:endParaRPr lang="en-GB"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73" y="1124744"/>
            <a:ext cx="2833643" cy="641925"/>
          </a:xfrm>
          <a:prstGeom prst="rect">
            <a:avLst/>
          </a:prstGeom>
        </p:spPr>
      </p:pic>
      <p:sp>
        <p:nvSpPr>
          <p:cNvPr id="6" name="TextBox 5"/>
          <p:cNvSpPr txBox="1"/>
          <p:nvPr/>
        </p:nvSpPr>
        <p:spPr>
          <a:xfrm>
            <a:off x="539552" y="1628800"/>
            <a:ext cx="2304256" cy="1323439"/>
          </a:xfrm>
          <a:prstGeom prst="rect">
            <a:avLst/>
          </a:prstGeom>
          <a:noFill/>
        </p:spPr>
        <p:txBody>
          <a:bodyPr wrap="square" rtlCol="0">
            <a:spAutoFit/>
          </a:bodyPr>
          <a:lstStyle/>
          <a:p>
            <a:pPr algn="ctr"/>
            <a:r>
              <a:rPr lang="en-GB" sz="1600" b="1" dirty="0" smtClean="0">
                <a:solidFill>
                  <a:schemeClr val="accent1">
                    <a:lumMod val="75000"/>
                  </a:schemeClr>
                </a:solidFill>
              </a:rPr>
              <a:t>▪</a:t>
            </a:r>
            <a:r>
              <a:rPr lang="en-GB" sz="4400" b="1" dirty="0" smtClean="0">
                <a:solidFill>
                  <a:schemeClr val="accent1">
                    <a:lumMod val="75000"/>
                  </a:schemeClr>
                </a:solidFill>
              </a:rPr>
              <a:t> </a:t>
            </a:r>
          </a:p>
          <a:p>
            <a:pPr algn="ctr"/>
            <a:r>
              <a:rPr lang="en-GB" b="1" dirty="0" smtClean="0">
                <a:solidFill>
                  <a:schemeClr val="accent1">
                    <a:lumMod val="75000"/>
                  </a:schemeClr>
                </a:solidFill>
              </a:rPr>
              <a:t>only 2,000 tons seized &amp; prosecuted</a:t>
            </a:r>
            <a:endParaRPr lang="en-GB" b="1" dirty="0">
              <a:solidFill>
                <a:schemeClr val="accent1">
                  <a:lumMod val="75000"/>
                </a:schemeClr>
              </a:solidFill>
            </a:endParaRPr>
          </a:p>
        </p:txBody>
      </p:sp>
      <p:cxnSp>
        <p:nvCxnSpPr>
          <p:cNvPr id="9" name="Straight Arrow Connector 8"/>
          <p:cNvCxnSpPr/>
          <p:nvPr/>
        </p:nvCxnSpPr>
        <p:spPr>
          <a:xfrm>
            <a:off x="683568" y="1943696"/>
            <a:ext cx="783506" cy="166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899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5924550" cy="866775"/>
          </a:xfrm>
        </p:spPr>
        <p:txBody>
          <a:bodyPr/>
          <a:lstStyle/>
          <a:p>
            <a:r>
              <a:rPr lang="en-GB" dirty="0" smtClean="0"/>
              <a:t>Main types of violations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40" y="662798"/>
            <a:ext cx="8905460" cy="615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23765" y="1757082"/>
            <a:ext cx="4069976" cy="1015663"/>
          </a:xfrm>
          <a:prstGeom prst="rect">
            <a:avLst/>
          </a:prstGeom>
          <a:solidFill>
            <a:schemeClr val="accent4">
              <a:lumMod val="60000"/>
              <a:lumOff val="40000"/>
            </a:schemeClr>
          </a:solidFill>
        </p:spPr>
        <p:txBody>
          <a:bodyPr wrap="square" rtlCol="0">
            <a:spAutoFit/>
          </a:bodyPr>
          <a:lstStyle/>
          <a:p>
            <a:pPr algn="ctr"/>
            <a:r>
              <a:rPr lang="nl-BE" sz="2000" dirty="0" smtClean="0"/>
              <a:t>False declaration of the load by far the most significant offence committed</a:t>
            </a:r>
            <a:endParaRPr lang="nl-BE" sz="2000" dirty="0"/>
          </a:p>
        </p:txBody>
      </p:sp>
    </p:spTree>
    <p:extLst>
      <p:ext uri="{BB962C8B-B14F-4D97-AF65-F5344CB8AC3E}">
        <p14:creationId xmlns:p14="http://schemas.microsoft.com/office/powerpoint/2010/main" val="268531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24681" y="765322"/>
            <a:ext cx="41848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marL="342900" indent="-342900">
              <a:lnSpc>
                <a:spcPct val="100000"/>
              </a:lnSpc>
              <a:buFont typeface="Arial" panose="020B0604020202020204" pitchFamily="34" charset="0"/>
              <a:buChar char="•"/>
              <a:defRPr/>
            </a:pPr>
            <a:r>
              <a:rPr lang="en-US" sz="2200" dirty="0" smtClean="0">
                <a:latin typeface="Arial" panose="020B0604020202020204" pitchFamily="34" charset="0"/>
                <a:cs typeface="Arial" panose="020B0604020202020204" pitchFamily="34" charset="0"/>
              </a:rPr>
              <a:t>Inadequate declaration of products as “used goods”</a:t>
            </a:r>
          </a:p>
          <a:p>
            <a:pPr marL="342900" indent="-342900">
              <a:lnSpc>
                <a:spcPct val="100000"/>
              </a:lnSpc>
              <a:buFont typeface="Arial" panose="020B0604020202020204" pitchFamily="34" charset="0"/>
              <a:buChar char="•"/>
              <a:defRPr/>
            </a:pPr>
            <a:r>
              <a:rPr lang="en-US" sz="2200" dirty="0" smtClean="0">
                <a:latin typeface="Arial" panose="020B0604020202020204" pitchFamily="34" charset="0"/>
                <a:cs typeface="Arial" panose="020B0604020202020204" pitchFamily="34" charset="0"/>
              </a:rPr>
              <a:t>False </a:t>
            </a:r>
            <a:r>
              <a:rPr lang="en-US" sz="2200" dirty="0">
                <a:latin typeface="Arial" panose="020B0604020202020204" pitchFamily="34" charset="0"/>
                <a:cs typeface="Arial" panose="020B0604020202020204" pitchFamily="34" charset="0"/>
              </a:rPr>
              <a:t>documents to conceal </a:t>
            </a:r>
            <a:r>
              <a:rPr lang="en-US" sz="2200" dirty="0" smtClean="0">
                <a:latin typeface="Arial" panose="020B0604020202020204" pitchFamily="34" charset="0"/>
                <a:cs typeface="Arial" panose="020B0604020202020204" pitchFamily="34" charset="0"/>
              </a:rPr>
              <a:t>actual loads</a:t>
            </a:r>
            <a:endParaRPr lang="en-US" sz="1050" dirty="0" smtClean="0">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defRPr/>
            </a:pPr>
            <a:r>
              <a:rPr lang="en-US" sz="2200" dirty="0" smtClean="0">
                <a:latin typeface="Arial" panose="020B0604020202020204" pitchFamily="34" charset="0"/>
                <a:cs typeface="Arial" panose="020B0604020202020204" pitchFamily="34" charset="0"/>
              </a:rPr>
              <a:t>Using forged </a:t>
            </a:r>
            <a:r>
              <a:rPr lang="en-US" sz="2200" dirty="0">
                <a:latin typeface="Arial" panose="020B0604020202020204" pitchFamily="34" charset="0"/>
                <a:cs typeface="Arial" panose="020B0604020202020204" pitchFamily="34" charset="0"/>
              </a:rPr>
              <a:t>documentation for transport, export and border </a:t>
            </a:r>
            <a:r>
              <a:rPr lang="en-US" sz="2200" dirty="0" smtClean="0">
                <a:latin typeface="Arial" panose="020B0604020202020204" pitchFamily="34" charset="0"/>
                <a:cs typeface="Arial" panose="020B0604020202020204" pitchFamily="34" charset="0"/>
              </a:rPr>
              <a:t>controls</a:t>
            </a:r>
          </a:p>
        </p:txBody>
      </p:sp>
      <p:sp>
        <p:nvSpPr>
          <p:cNvPr id="16" name="Title 1"/>
          <p:cNvSpPr txBox="1">
            <a:spLocks/>
          </p:cNvSpPr>
          <p:nvPr/>
        </p:nvSpPr>
        <p:spPr bwMode="auto">
          <a:xfrm>
            <a:off x="316447" y="3077434"/>
            <a:ext cx="3251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defRPr/>
            </a:pPr>
            <a:r>
              <a:rPr lang="en-US" sz="2400" b="1" i="1" dirty="0" smtClean="0">
                <a:solidFill>
                  <a:schemeClr val="tx2"/>
                </a:solidFill>
                <a:latin typeface="+mn-lt"/>
              </a:rPr>
              <a:t>Involved are:</a:t>
            </a:r>
            <a:endParaRPr lang="en-US" sz="2400" b="1" i="1" dirty="0">
              <a:solidFill>
                <a:schemeClr val="tx2"/>
              </a:solidFill>
              <a:latin typeface="+mn-lt"/>
            </a:endParaRPr>
          </a:p>
        </p:txBody>
      </p:sp>
      <p:sp>
        <p:nvSpPr>
          <p:cNvPr id="17" name="Title 1"/>
          <p:cNvSpPr txBox="1">
            <a:spLocks/>
          </p:cNvSpPr>
          <p:nvPr/>
        </p:nvSpPr>
        <p:spPr bwMode="auto">
          <a:xfrm>
            <a:off x="668392" y="3753832"/>
            <a:ext cx="3983776" cy="25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a:ea typeface="ＭＳ Ｐゴシック" charset="0"/>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Treatment </a:t>
            </a:r>
            <a:r>
              <a:rPr lang="en-US" sz="2400" dirty="0">
                <a:solidFill>
                  <a:schemeClr val="accent1">
                    <a:lumMod val="50000"/>
                  </a:schemeClr>
                </a:solidFill>
                <a:latin typeface="Arial" panose="020B0604020202020204" pitchFamily="34" charset="0"/>
                <a:cs typeface="Arial" panose="020B0604020202020204" pitchFamily="34" charset="0"/>
              </a:rPr>
              <a:t>facilities </a:t>
            </a:r>
            <a:endParaRPr lang="en-US" sz="2400" dirty="0" smtClean="0">
              <a:solidFill>
                <a:schemeClr val="accent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Logistic companies</a:t>
            </a:r>
          </a:p>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Dealers, brokers, etc.</a:t>
            </a:r>
          </a:p>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Loading </a:t>
            </a:r>
            <a:r>
              <a:rPr lang="en-US" sz="2400" dirty="0">
                <a:solidFill>
                  <a:schemeClr val="accent1">
                    <a:lumMod val="50000"/>
                  </a:schemeClr>
                </a:solidFill>
                <a:latin typeface="Arial" panose="020B0604020202020204" pitchFamily="34" charset="0"/>
                <a:cs typeface="Arial" panose="020B0604020202020204" pitchFamily="34" charset="0"/>
              </a:rPr>
              <a:t>sites </a:t>
            </a:r>
            <a:endParaRPr lang="en-US" sz="2400" dirty="0" smtClean="0">
              <a:solidFill>
                <a:schemeClr val="accent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Companies </a:t>
            </a:r>
            <a:r>
              <a:rPr lang="en-US" sz="2400" dirty="0">
                <a:solidFill>
                  <a:schemeClr val="accent1">
                    <a:lumMod val="50000"/>
                  </a:schemeClr>
                </a:solidFill>
                <a:latin typeface="Arial" panose="020B0604020202020204" pitchFamily="34" charset="0"/>
                <a:cs typeface="Arial" panose="020B0604020202020204" pitchFamily="34" charset="0"/>
              </a:rPr>
              <a:t>involved in </a:t>
            </a:r>
            <a:r>
              <a:rPr lang="en-US" sz="2400" dirty="0" smtClean="0">
                <a:solidFill>
                  <a:schemeClr val="accent1">
                    <a:lumMod val="50000"/>
                  </a:schemeClr>
                </a:solidFill>
                <a:latin typeface="Arial" panose="020B0604020202020204" pitchFamily="34" charset="0"/>
                <a:cs typeface="Arial" panose="020B0604020202020204" pitchFamily="34" charset="0"/>
              </a:rPr>
              <a:t>management </a:t>
            </a:r>
            <a:r>
              <a:rPr lang="en-US" sz="2400" dirty="0">
                <a:solidFill>
                  <a:schemeClr val="accent1">
                    <a:lumMod val="50000"/>
                  </a:schemeClr>
                </a:solidFill>
                <a:latin typeface="Arial" panose="020B0604020202020204" pitchFamily="34" charset="0"/>
                <a:cs typeface="Arial" panose="020B0604020202020204" pitchFamily="34" charset="0"/>
              </a:rPr>
              <a:t>of </a:t>
            </a:r>
            <a:r>
              <a:rPr lang="en-US" sz="2400" dirty="0" smtClean="0">
                <a:solidFill>
                  <a:schemeClr val="accent1">
                    <a:lumMod val="50000"/>
                  </a:schemeClr>
                </a:solidFill>
                <a:latin typeface="Arial" panose="020B0604020202020204" pitchFamily="34" charset="0"/>
                <a:cs typeface="Arial" panose="020B0604020202020204" pitchFamily="34" charset="0"/>
              </a:rPr>
              <a:t>int. shipments</a:t>
            </a:r>
          </a:p>
          <a:p>
            <a:pPr marL="342900" indent="-342900">
              <a:buFont typeface="Arial" panose="020B0604020202020204" pitchFamily="34" charset="0"/>
              <a:buChar char="•"/>
              <a:defRPr/>
            </a:pPr>
            <a:r>
              <a:rPr lang="en-US" sz="2400" dirty="0" smtClean="0">
                <a:solidFill>
                  <a:schemeClr val="accent1">
                    <a:lumMod val="50000"/>
                  </a:schemeClr>
                </a:solidFill>
                <a:latin typeface="Arial" panose="020B0604020202020204" pitchFamily="34" charset="0"/>
                <a:cs typeface="Arial" panose="020B0604020202020204" pitchFamily="34" charset="0"/>
              </a:rPr>
              <a:t>Non-profit </a:t>
            </a:r>
            <a:r>
              <a:rPr lang="en-US" sz="2400" dirty="0" err="1" smtClean="0">
                <a:solidFill>
                  <a:schemeClr val="accent1">
                    <a:lumMod val="50000"/>
                  </a:schemeClr>
                </a:solidFill>
                <a:latin typeface="Arial" panose="020B0604020202020204" pitchFamily="34" charset="0"/>
                <a:cs typeface="Arial" panose="020B0604020202020204" pitchFamily="34" charset="0"/>
              </a:rPr>
              <a:t>organisations</a:t>
            </a:r>
            <a:endParaRPr 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06325" y="1"/>
            <a:ext cx="5903949" cy="866774"/>
          </a:xfrm>
        </p:spPr>
        <p:txBody>
          <a:bodyPr/>
          <a:lstStyle/>
          <a:p>
            <a:r>
              <a:rPr lang="nl-BE" dirty="0" smtClean="0"/>
              <a:t>Modus operandi</a:t>
            </a:r>
            <a:endParaRPr lang="nl-BE" dirty="0"/>
          </a:p>
        </p:txBody>
      </p:sp>
      <p:pic>
        <p:nvPicPr>
          <p:cNvPr id="6" name="Imagen 1" descr="Infographic 1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168" y="816333"/>
            <a:ext cx="4107597" cy="5661248"/>
          </a:xfrm>
          <a:prstGeom prst="rect">
            <a:avLst/>
          </a:prstGeom>
        </p:spPr>
      </p:pic>
    </p:spTree>
    <p:extLst>
      <p:ext uri="{BB962C8B-B14F-4D97-AF65-F5344CB8AC3E}">
        <p14:creationId xmlns:p14="http://schemas.microsoft.com/office/powerpoint/2010/main" val="65599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88811"/>
            <a:ext cx="9144104" cy="7691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2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2012 EU WEEE flows</a:t>
            </a:r>
            <a:endParaRPr lang="en-GB" dirty="0"/>
          </a:p>
        </p:txBody>
      </p:sp>
      <p:sp>
        <p:nvSpPr>
          <p:cNvPr id="6" name="TextBox 5"/>
          <p:cNvSpPr txBox="1"/>
          <p:nvPr/>
        </p:nvSpPr>
        <p:spPr>
          <a:xfrm>
            <a:off x="3563888" y="4242419"/>
            <a:ext cx="5515430" cy="2862322"/>
          </a:xfrm>
          <a:prstGeom prst="rect">
            <a:avLst/>
          </a:prstGeom>
          <a:noFill/>
        </p:spPr>
        <p:txBody>
          <a:bodyPr wrap="square" rtlCol="0">
            <a:spAutoFit/>
          </a:bodyPr>
          <a:lstStyle/>
          <a:p>
            <a:r>
              <a:rPr lang="en-GB" sz="2000" b="1" dirty="0" smtClean="0"/>
              <a:t>Where is the rest?  How much in:</a:t>
            </a:r>
          </a:p>
          <a:p>
            <a:pPr marL="800100" lvl="1" indent="-342900">
              <a:buFontTx/>
              <a:buChar char="-"/>
            </a:pPr>
            <a:r>
              <a:rPr lang="en-GB" sz="2000" dirty="0"/>
              <a:t>Waste bin</a:t>
            </a:r>
          </a:p>
          <a:p>
            <a:pPr marL="800100" lvl="1" indent="-342900">
              <a:buFontTx/>
              <a:buChar char="-"/>
            </a:pPr>
            <a:r>
              <a:rPr lang="en-GB" sz="2000" dirty="0" smtClean="0"/>
              <a:t>Complementary or ‘non-compliant’ recycling</a:t>
            </a:r>
          </a:p>
          <a:p>
            <a:pPr marL="800100" lvl="1" indent="-342900">
              <a:buFontTx/>
              <a:buChar char="-"/>
            </a:pPr>
            <a:r>
              <a:rPr lang="en-GB" sz="2000" dirty="0" smtClean="0"/>
              <a:t>Scavenged parts</a:t>
            </a:r>
          </a:p>
          <a:p>
            <a:pPr marL="800100" lvl="1" indent="-342900">
              <a:buFontTx/>
              <a:buChar char="-"/>
            </a:pPr>
            <a:r>
              <a:rPr lang="en-GB" sz="2000" dirty="0" smtClean="0"/>
              <a:t>Export as UEEE</a:t>
            </a:r>
          </a:p>
          <a:p>
            <a:pPr marL="800100" lvl="1" indent="-342900">
              <a:buFontTx/>
              <a:buChar char="-"/>
            </a:pPr>
            <a:r>
              <a:rPr lang="en-GB" sz="2000" dirty="0" smtClean="0"/>
              <a:t>Export as WEEE</a:t>
            </a:r>
          </a:p>
          <a:p>
            <a:pPr marL="800100" lvl="1" indent="-342900">
              <a:buFontTx/>
              <a:buChar char="-"/>
            </a:pPr>
            <a:endParaRPr lang="en-GB" sz="2000" b="1" dirty="0" smtClean="0"/>
          </a:p>
          <a:p>
            <a:pPr marL="342900" indent="-342900">
              <a:buFontTx/>
              <a:buChar char="-"/>
            </a:pPr>
            <a:endParaRPr lang="en-GB" sz="2000" b="1" dirty="0"/>
          </a:p>
        </p:txBody>
      </p:sp>
      <p:sp>
        <p:nvSpPr>
          <p:cNvPr id="10" name="TextBox 9"/>
          <p:cNvSpPr txBox="1"/>
          <p:nvPr/>
        </p:nvSpPr>
        <p:spPr>
          <a:xfrm>
            <a:off x="1770738" y="2587150"/>
            <a:ext cx="1451428" cy="2646878"/>
          </a:xfrm>
          <a:prstGeom prst="rect">
            <a:avLst/>
          </a:prstGeom>
          <a:noFill/>
        </p:spPr>
        <p:txBody>
          <a:bodyPr wrap="square" rtlCol="0">
            <a:spAutoFit/>
          </a:bodyPr>
          <a:lstStyle/>
          <a:p>
            <a:pPr algn="ctr"/>
            <a:r>
              <a:rPr lang="en-GB" sz="16600" b="1" dirty="0" smtClean="0">
                <a:solidFill>
                  <a:srgbClr val="C00000"/>
                </a:solidFill>
              </a:rPr>
              <a:t>?</a:t>
            </a:r>
            <a:endParaRPr lang="en-GB" sz="13800" b="1" dirty="0">
              <a:solidFill>
                <a:srgbClr val="C00000"/>
              </a:solidFill>
            </a:endParaRPr>
          </a:p>
        </p:txBody>
      </p:sp>
    </p:spTree>
    <p:extLst>
      <p:ext uri="{BB962C8B-B14F-4D97-AF65-F5344CB8AC3E}">
        <p14:creationId xmlns:p14="http://schemas.microsoft.com/office/powerpoint/2010/main" val="3518451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s8.pdf"/>
          <p:cNvPicPr>
            <a:picLocks noChangeAspect="1"/>
          </p:cNvPicPr>
          <p:nvPr/>
        </p:nvPicPr>
        <p:blipFill rotWithShape="1">
          <a:blip r:embed="rId3">
            <a:extLst>
              <a:ext uri="{28A0092B-C50C-407E-A947-70E740481C1C}">
                <a14:useLocalDpi xmlns:a14="http://schemas.microsoft.com/office/drawing/2010/main" val="0"/>
              </a:ext>
            </a:extLst>
          </a:blip>
          <a:srcRect t="50463"/>
          <a:stretch/>
        </p:blipFill>
        <p:spPr>
          <a:xfrm>
            <a:off x="-1" y="714374"/>
            <a:ext cx="9583429" cy="6143625"/>
          </a:xfrm>
          <a:prstGeom prst="rect">
            <a:avLst/>
          </a:prstGeom>
        </p:spPr>
      </p:pic>
      <p:sp>
        <p:nvSpPr>
          <p:cNvPr id="3" name="Title 1"/>
          <p:cNvSpPr txBox="1">
            <a:spLocks/>
          </p:cNvSpPr>
          <p:nvPr/>
        </p:nvSpPr>
        <p:spPr>
          <a:xfrm>
            <a:off x="-21570" y="156321"/>
            <a:ext cx="7448971"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it-IT" sz="3600" b="0" kern="1200" dirty="0" smtClean="0">
                <a:solidFill>
                  <a:schemeClr val="accent2"/>
                </a:solidFill>
                <a:latin typeface="+mj-lt"/>
                <a:ea typeface="+mj-ea"/>
                <a:cs typeface="+mj-cs"/>
              </a:defRPr>
            </a:lvl1pPr>
          </a:lstStyle>
          <a:p>
            <a:r>
              <a:rPr lang="en-GB" sz="2800" b="1" dirty="0" smtClean="0">
                <a:solidFill>
                  <a:srgbClr val="1F4E79"/>
                </a:solidFill>
                <a:latin typeface="+mn-lt"/>
                <a:ea typeface="+mn-ea"/>
                <a:cs typeface="+mn-cs"/>
              </a:rPr>
              <a:t>Cluster </a:t>
            </a:r>
            <a:r>
              <a:rPr lang="en-GB" sz="2800" b="1" dirty="0">
                <a:solidFill>
                  <a:srgbClr val="1F4E79"/>
                </a:solidFill>
                <a:latin typeface="+mn-lt"/>
                <a:ea typeface="+mn-ea"/>
                <a:cs typeface="+mn-cs"/>
              </a:rPr>
              <a:t>IV:  Enforcement and Prosecution</a:t>
            </a:r>
          </a:p>
        </p:txBody>
      </p:sp>
    </p:spTree>
    <p:extLst>
      <p:ext uri="{BB962C8B-B14F-4D97-AF65-F5344CB8AC3E}">
        <p14:creationId xmlns:p14="http://schemas.microsoft.com/office/powerpoint/2010/main" val="2576923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799304" y="2252915"/>
            <a:ext cx="7344696" cy="4605085"/>
          </a:xfrm>
        </p:spPr>
        <p:txBody>
          <a:bodyPr/>
          <a:lstStyle/>
          <a:p>
            <a:endParaRPr lang="en-US" dirty="0" smtClean="0"/>
          </a:p>
          <a:p>
            <a:pPr marL="457200" indent="-457200">
              <a:buFont typeface="Arial" panose="020B0604020202020204" pitchFamily="34" charset="0"/>
              <a:buChar char="•"/>
            </a:pPr>
            <a:r>
              <a:rPr lang="en-US" dirty="0" smtClean="0"/>
              <a:t>Agreements </a:t>
            </a:r>
            <a:r>
              <a:rPr lang="en-US" dirty="0"/>
              <a:t>for the </a:t>
            </a:r>
            <a:r>
              <a:rPr lang="en-US" dirty="0" smtClean="0"/>
              <a:t>exchange of  </a:t>
            </a:r>
            <a:r>
              <a:rPr lang="en-US" dirty="0"/>
              <a:t>information between law enforcement, </a:t>
            </a:r>
            <a:r>
              <a:rPr lang="en-US" dirty="0" smtClean="0"/>
              <a:t>judicial authorities </a:t>
            </a:r>
            <a:r>
              <a:rPr lang="en-US" dirty="0"/>
              <a:t>and the WEEE industry.</a:t>
            </a:r>
          </a:p>
          <a:p>
            <a:pPr marL="457200" indent="-457200">
              <a:buFont typeface="Arial" panose="020B0604020202020204" pitchFamily="34" charset="0"/>
              <a:buChar char="•"/>
            </a:pPr>
            <a:r>
              <a:rPr lang="en-US" dirty="0" smtClean="0"/>
              <a:t>Operational Intelligence Management </a:t>
            </a:r>
            <a:r>
              <a:rPr lang="en-US" dirty="0"/>
              <a:t>System (OIMS) </a:t>
            </a:r>
            <a:r>
              <a:rPr lang="en-US" dirty="0" smtClean="0"/>
              <a:t>for </a:t>
            </a:r>
            <a:r>
              <a:rPr lang="en-US" dirty="0"/>
              <a:t>the planning of law </a:t>
            </a:r>
            <a:r>
              <a:rPr lang="en-US" dirty="0" smtClean="0"/>
              <a:t>enforcement actions</a:t>
            </a:r>
            <a:r>
              <a:rPr lang="en-US" dirty="0"/>
              <a:t>. </a:t>
            </a:r>
            <a:endParaRPr lang="en-US" dirty="0" smtClean="0"/>
          </a:p>
          <a:p>
            <a:pPr marL="457200" indent="-457200">
              <a:buFont typeface="Arial" panose="020B0604020202020204" pitchFamily="34" charset="0"/>
              <a:buChar char="•"/>
            </a:pPr>
            <a:r>
              <a:rPr lang="en-US" dirty="0" smtClean="0"/>
              <a:t>Intelligence </a:t>
            </a:r>
            <a:r>
              <a:rPr lang="en-US" dirty="0"/>
              <a:t>to </a:t>
            </a:r>
            <a:r>
              <a:rPr lang="en-US" dirty="0" err="1"/>
              <a:t>prioritise</a:t>
            </a:r>
            <a:r>
              <a:rPr lang="en-US" dirty="0"/>
              <a:t> and direct </a:t>
            </a:r>
            <a:r>
              <a:rPr lang="en-US" dirty="0" smtClean="0"/>
              <a:t>resources towards most effective actions.</a:t>
            </a:r>
            <a:endParaRPr lang="en-US" dirty="0"/>
          </a:p>
          <a:p>
            <a:pPr marL="457200" indent="-457200">
              <a:buFont typeface="Arial" panose="020B0604020202020204" pitchFamily="34" charset="0"/>
              <a:buChar char="•"/>
            </a:pPr>
            <a:r>
              <a:rPr lang="en-US" dirty="0" smtClean="0"/>
              <a:t>National </a:t>
            </a:r>
            <a:r>
              <a:rPr lang="en-US" dirty="0"/>
              <a:t>intelligence </a:t>
            </a:r>
            <a:r>
              <a:rPr lang="en-US" dirty="0" smtClean="0"/>
              <a:t>model</a:t>
            </a:r>
            <a:endParaRPr lang="en-US" dirty="0"/>
          </a:p>
        </p:txBody>
      </p:sp>
      <p:pic>
        <p:nvPicPr>
          <p:cNvPr id="5" name="Picture 4"/>
          <p:cNvPicPr>
            <a:picLocks noChangeAspect="1"/>
          </p:cNvPicPr>
          <p:nvPr/>
        </p:nvPicPr>
        <p:blipFill>
          <a:blip r:embed="rId3"/>
          <a:stretch>
            <a:fillRect/>
          </a:stretch>
        </p:blipFill>
        <p:spPr>
          <a:xfrm>
            <a:off x="0" y="866775"/>
            <a:ext cx="3826220" cy="1418400"/>
          </a:xfrm>
          <a:prstGeom prst="rect">
            <a:avLst/>
          </a:prstGeom>
        </p:spPr>
      </p:pic>
      <p:sp>
        <p:nvSpPr>
          <p:cNvPr id="6" name="Title 1"/>
          <p:cNvSpPr>
            <a:spLocks noGrp="1"/>
          </p:cNvSpPr>
          <p:nvPr>
            <p:ph type="title"/>
          </p:nvPr>
        </p:nvSpPr>
        <p:spPr>
          <a:xfrm>
            <a:off x="0" y="0"/>
            <a:ext cx="7996844" cy="866775"/>
          </a:xfrm>
        </p:spPr>
        <p:txBody>
          <a:bodyPr/>
          <a:lstStyle/>
          <a:p>
            <a:r>
              <a:rPr lang="en-GB" sz="2800" dirty="0" smtClean="0"/>
              <a:t>Cluster IV</a:t>
            </a:r>
            <a:endParaRPr lang="en-GB" sz="2800" dirty="0"/>
          </a:p>
        </p:txBody>
      </p:sp>
      <p:pic>
        <p:nvPicPr>
          <p:cNvPr id="7" name="Picture 6"/>
          <p:cNvPicPr>
            <a:picLocks noChangeAspect="1"/>
          </p:cNvPicPr>
          <p:nvPr/>
        </p:nvPicPr>
        <p:blipFill>
          <a:blip r:embed="rId4"/>
          <a:stretch>
            <a:fillRect/>
          </a:stretch>
        </p:blipFill>
        <p:spPr>
          <a:xfrm>
            <a:off x="0" y="5361847"/>
            <a:ext cx="1687967" cy="1496153"/>
          </a:xfrm>
          <a:prstGeom prst="rect">
            <a:avLst/>
          </a:prstGeom>
        </p:spPr>
      </p:pic>
    </p:spTree>
    <p:extLst>
      <p:ext uri="{BB962C8B-B14F-4D97-AF65-F5344CB8AC3E}">
        <p14:creationId xmlns:p14="http://schemas.microsoft.com/office/powerpoint/2010/main" val="7115371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66775"/>
            <a:ext cx="5992558" cy="3991670"/>
          </a:xfrm>
          <a:prstGeom prst="rect">
            <a:avLst/>
          </a:prstGeom>
        </p:spPr>
      </p:pic>
      <p:sp>
        <p:nvSpPr>
          <p:cNvPr id="6" name="Title 1"/>
          <p:cNvSpPr>
            <a:spLocks noGrp="1"/>
          </p:cNvSpPr>
          <p:nvPr>
            <p:ph type="title"/>
          </p:nvPr>
        </p:nvSpPr>
        <p:spPr>
          <a:xfrm>
            <a:off x="0" y="0"/>
            <a:ext cx="7996844" cy="866775"/>
          </a:xfrm>
        </p:spPr>
        <p:txBody>
          <a:bodyPr/>
          <a:lstStyle/>
          <a:p>
            <a:r>
              <a:rPr lang="en-GB" sz="2800" dirty="0" smtClean="0"/>
              <a:t>CONOPS (Concept of Operations)</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3895725" y="2533650"/>
            <a:ext cx="5248275" cy="4324350"/>
          </a:xfrm>
          <a:prstGeom prst="rect">
            <a:avLst/>
          </a:prstGeom>
        </p:spPr>
      </p:pic>
    </p:spTree>
    <p:extLst>
      <p:ext uri="{BB962C8B-B14F-4D97-AF65-F5344CB8AC3E}">
        <p14:creationId xmlns:p14="http://schemas.microsoft.com/office/powerpoint/2010/main" val="37155552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814052" y="3151950"/>
            <a:ext cx="7329948" cy="3320037"/>
          </a:xfrm>
        </p:spPr>
        <p:txBody>
          <a:bodyPr/>
          <a:lstStyle/>
          <a:p>
            <a:pPr marL="457200" indent="-457200">
              <a:buFont typeface="Arial" panose="020B0604020202020204" pitchFamily="34" charset="0"/>
              <a:buChar char="•"/>
            </a:pPr>
            <a:r>
              <a:rPr lang="en-US" dirty="0" smtClean="0"/>
              <a:t>Human </a:t>
            </a:r>
            <a:r>
              <a:rPr lang="en-US" dirty="0"/>
              <a:t>resources and equipment.</a:t>
            </a:r>
          </a:p>
          <a:p>
            <a:pPr marL="457200" indent="-457200">
              <a:buFont typeface="Arial" panose="020B0604020202020204" pitchFamily="34" charset="0"/>
              <a:buChar char="•"/>
            </a:pPr>
            <a:r>
              <a:rPr lang="en-US" dirty="0" smtClean="0"/>
              <a:t>Exchange </a:t>
            </a:r>
            <a:r>
              <a:rPr lang="en-US" dirty="0"/>
              <a:t>of  </a:t>
            </a:r>
            <a:r>
              <a:rPr lang="en-US" dirty="0" smtClean="0"/>
              <a:t>inspectors </a:t>
            </a:r>
            <a:r>
              <a:rPr lang="en-US" dirty="0"/>
              <a:t>across competent authorities </a:t>
            </a:r>
            <a:endParaRPr lang="en-US" dirty="0" smtClean="0"/>
          </a:p>
          <a:p>
            <a:pPr marL="457200" indent="-457200">
              <a:buFont typeface="Arial" panose="020B0604020202020204" pitchFamily="34" charset="0"/>
              <a:buChar char="•"/>
            </a:pPr>
            <a:r>
              <a:rPr lang="en-US" dirty="0" smtClean="0"/>
              <a:t>Allocate </a:t>
            </a:r>
            <a:r>
              <a:rPr lang="en-US" dirty="0"/>
              <a:t>staff </a:t>
            </a:r>
            <a:r>
              <a:rPr lang="en-US" dirty="0" smtClean="0"/>
              <a:t> based on risk </a:t>
            </a:r>
            <a:r>
              <a:rPr lang="en-US" dirty="0"/>
              <a:t>assessment </a:t>
            </a:r>
            <a:endParaRPr lang="en-US" dirty="0" smtClean="0"/>
          </a:p>
          <a:p>
            <a:pPr marL="457200" indent="-457200">
              <a:buFont typeface="Arial" panose="020B0604020202020204" pitchFamily="34" charset="0"/>
              <a:buChar char="•"/>
            </a:pPr>
            <a:r>
              <a:rPr lang="en-US" dirty="0" smtClean="0"/>
              <a:t>Strengthen </a:t>
            </a:r>
            <a:r>
              <a:rPr lang="en-US" dirty="0"/>
              <a:t>the capacity of  existing networks, such </a:t>
            </a:r>
            <a:r>
              <a:rPr lang="en-US" dirty="0" smtClean="0"/>
              <a:t>as Europol </a:t>
            </a:r>
            <a:r>
              <a:rPr lang="en-US" dirty="0"/>
              <a:t>and </a:t>
            </a:r>
            <a:r>
              <a:rPr lang="en-US" dirty="0" smtClean="0"/>
              <a:t>INTERPOL. </a:t>
            </a:r>
            <a:endParaRPr lang="en-US" dirty="0"/>
          </a:p>
        </p:txBody>
      </p:sp>
      <p:pic>
        <p:nvPicPr>
          <p:cNvPr id="6" name="Picture 5"/>
          <p:cNvPicPr>
            <a:picLocks noChangeAspect="1"/>
          </p:cNvPicPr>
          <p:nvPr/>
        </p:nvPicPr>
        <p:blipFill>
          <a:blip r:embed="rId3"/>
          <a:stretch>
            <a:fillRect/>
          </a:stretch>
        </p:blipFill>
        <p:spPr>
          <a:xfrm>
            <a:off x="0" y="866775"/>
            <a:ext cx="3922763" cy="1418400"/>
          </a:xfrm>
          <a:prstGeom prst="rect">
            <a:avLst/>
          </a:prstGeom>
        </p:spPr>
      </p:pic>
      <p:sp>
        <p:nvSpPr>
          <p:cNvPr id="7" name="Title 1"/>
          <p:cNvSpPr>
            <a:spLocks noGrp="1"/>
          </p:cNvSpPr>
          <p:nvPr>
            <p:ph type="title"/>
          </p:nvPr>
        </p:nvSpPr>
        <p:spPr>
          <a:xfrm>
            <a:off x="0" y="0"/>
            <a:ext cx="7996844" cy="866775"/>
          </a:xfrm>
        </p:spPr>
        <p:txBody>
          <a:bodyPr/>
          <a:lstStyle/>
          <a:p>
            <a:r>
              <a:rPr lang="en-GB" sz="2800" dirty="0" smtClean="0"/>
              <a:t>Cluster IV</a:t>
            </a:r>
            <a:endParaRPr lang="en-GB" sz="2800" dirty="0"/>
          </a:p>
        </p:txBody>
      </p:sp>
      <p:pic>
        <p:nvPicPr>
          <p:cNvPr id="5" name="Picture 4"/>
          <p:cNvPicPr>
            <a:picLocks noChangeAspect="1"/>
          </p:cNvPicPr>
          <p:nvPr/>
        </p:nvPicPr>
        <p:blipFill>
          <a:blip r:embed="rId4"/>
          <a:stretch>
            <a:fillRect/>
          </a:stretch>
        </p:blipFill>
        <p:spPr>
          <a:xfrm>
            <a:off x="-26279" y="5361022"/>
            <a:ext cx="1687967" cy="1496153"/>
          </a:xfrm>
          <a:prstGeom prst="rect">
            <a:avLst/>
          </a:prstGeom>
        </p:spPr>
      </p:pic>
    </p:spTree>
    <p:extLst>
      <p:ext uri="{BB962C8B-B14F-4D97-AF65-F5344CB8AC3E}">
        <p14:creationId xmlns:p14="http://schemas.microsoft.com/office/powerpoint/2010/main" val="607988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177231" y="2739556"/>
            <a:ext cx="6966769" cy="4118444"/>
          </a:xfrm>
        </p:spPr>
        <p:txBody>
          <a:bodyPr/>
          <a:lstStyle/>
          <a:p>
            <a:pPr marL="457200" indent="-457200">
              <a:buFont typeface="Arial" panose="020B0604020202020204" pitchFamily="34" charset="0"/>
              <a:buChar char="•"/>
            </a:pPr>
            <a:r>
              <a:rPr lang="en-US" dirty="0" smtClean="0"/>
              <a:t>Participate </a:t>
            </a:r>
            <a:r>
              <a:rPr lang="en-US" dirty="0"/>
              <a:t>in international waste operations </a:t>
            </a:r>
            <a:r>
              <a:rPr lang="en-US" dirty="0" smtClean="0"/>
              <a:t>and enforcement actions (global co-operation).</a:t>
            </a:r>
          </a:p>
          <a:p>
            <a:pPr marL="457200" indent="-457200">
              <a:buFont typeface="Arial" panose="020B0604020202020204" pitchFamily="34" charset="0"/>
              <a:buChar char="•"/>
            </a:pPr>
            <a:r>
              <a:rPr lang="en-US" dirty="0" smtClean="0"/>
              <a:t>Create </a:t>
            </a:r>
            <a:r>
              <a:rPr lang="en-US" dirty="0"/>
              <a:t>an EU waste implementation agency </a:t>
            </a:r>
            <a:r>
              <a:rPr lang="en-US" dirty="0" smtClean="0"/>
              <a:t>(training </a:t>
            </a:r>
            <a:r>
              <a:rPr lang="en-US" dirty="0"/>
              <a:t>and education</a:t>
            </a:r>
            <a:r>
              <a:rPr lang="en-US" dirty="0" smtClean="0"/>
              <a:t>, platform </a:t>
            </a:r>
            <a:r>
              <a:rPr lang="en-US" dirty="0"/>
              <a:t>to exchange knowledge </a:t>
            </a:r>
            <a:r>
              <a:rPr lang="en-US" dirty="0" smtClean="0"/>
              <a:t>and best practices).</a:t>
            </a:r>
            <a:endParaRPr lang="en-US" dirty="0"/>
          </a:p>
        </p:txBody>
      </p:sp>
      <p:pic>
        <p:nvPicPr>
          <p:cNvPr id="5" name="Picture 4"/>
          <p:cNvPicPr>
            <a:picLocks noChangeAspect="1"/>
          </p:cNvPicPr>
          <p:nvPr/>
        </p:nvPicPr>
        <p:blipFill>
          <a:blip r:embed="rId3"/>
          <a:stretch>
            <a:fillRect/>
          </a:stretch>
        </p:blipFill>
        <p:spPr>
          <a:xfrm>
            <a:off x="0" y="866775"/>
            <a:ext cx="3680921" cy="1418400"/>
          </a:xfrm>
          <a:prstGeom prst="rect">
            <a:avLst/>
          </a:prstGeom>
        </p:spPr>
      </p:pic>
      <p:sp>
        <p:nvSpPr>
          <p:cNvPr id="6" name="Title 1"/>
          <p:cNvSpPr>
            <a:spLocks noGrp="1"/>
          </p:cNvSpPr>
          <p:nvPr>
            <p:ph type="title"/>
          </p:nvPr>
        </p:nvSpPr>
        <p:spPr>
          <a:xfrm>
            <a:off x="0" y="0"/>
            <a:ext cx="7996844" cy="866775"/>
          </a:xfrm>
        </p:spPr>
        <p:txBody>
          <a:bodyPr/>
          <a:lstStyle/>
          <a:p>
            <a:r>
              <a:rPr lang="en-GB" sz="2800" dirty="0" smtClean="0"/>
              <a:t>Cluster IV</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52265"/>
            <a:ext cx="1482390" cy="1505735"/>
          </a:xfrm>
          <a:prstGeom prst="rect">
            <a:avLst/>
          </a:prstGeom>
        </p:spPr>
      </p:pic>
    </p:spTree>
    <p:extLst>
      <p:ext uri="{BB962C8B-B14F-4D97-AF65-F5344CB8AC3E}">
        <p14:creationId xmlns:p14="http://schemas.microsoft.com/office/powerpoint/2010/main" val="3553138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710812" y="2737001"/>
            <a:ext cx="7433187" cy="4120999"/>
          </a:xfrm>
        </p:spPr>
        <p:txBody>
          <a:bodyPr/>
          <a:lstStyle/>
          <a:p>
            <a:pPr marL="457200" indent="-457200">
              <a:buFont typeface="Arial" panose="020B0604020202020204" pitchFamily="34" charset="0"/>
              <a:buChar char="•"/>
            </a:pPr>
            <a:r>
              <a:rPr lang="en-US" dirty="0" smtClean="0"/>
              <a:t>Improve </a:t>
            </a:r>
            <a:r>
              <a:rPr lang="en-US" dirty="0"/>
              <a:t>the capacity and resources of  </a:t>
            </a:r>
            <a:r>
              <a:rPr lang="en-US" dirty="0" smtClean="0"/>
              <a:t>prosecutors and </a:t>
            </a:r>
            <a:r>
              <a:rPr lang="en-US" dirty="0"/>
              <a:t>judges.</a:t>
            </a:r>
          </a:p>
          <a:p>
            <a:pPr marL="457200" indent="-457200">
              <a:buFont typeface="Arial" panose="020B0604020202020204" pitchFamily="34" charset="0"/>
              <a:buChar char="•"/>
            </a:pPr>
            <a:r>
              <a:rPr lang="en-US" dirty="0" smtClean="0"/>
              <a:t>Improve </a:t>
            </a:r>
            <a:r>
              <a:rPr lang="en-US" dirty="0"/>
              <a:t>communication and co-operation </a:t>
            </a:r>
            <a:r>
              <a:rPr lang="en-US" dirty="0" smtClean="0"/>
              <a:t>among prosecutors </a:t>
            </a:r>
            <a:r>
              <a:rPr lang="en-US" dirty="0"/>
              <a:t>and judicial authorities </a:t>
            </a:r>
            <a:r>
              <a:rPr lang="en-US" dirty="0" smtClean="0"/>
              <a:t>(database </a:t>
            </a:r>
            <a:r>
              <a:rPr lang="en-US" dirty="0"/>
              <a:t>of information, contact </a:t>
            </a:r>
            <a:r>
              <a:rPr lang="en-US" dirty="0" smtClean="0"/>
              <a:t>points and </a:t>
            </a:r>
            <a:r>
              <a:rPr lang="en-US" dirty="0"/>
              <a:t>joint investigation </a:t>
            </a:r>
            <a:r>
              <a:rPr lang="en-US" dirty="0" smtClean="0"/>
              <a:t>teams)</a:t>
            </a:r>
          </a:p>
          <a:p>
            <a:pPr marL="457200" indent="-457200">
              <a:buFont typeface="Arial" panose="020B0604020202020204" pitchFamily="34" charset="0"/>
              <a:buChar char="•"/>
            </a:pPr>
            <a:r>
              <a:rPr lang="en-US" dirty="0" smtClean="0"/>
              <a:t>Increase role of EU and international networks (EUROJUST)</a:t>
            </a:r>
          </a:p>
          <a:p>
            <a:pPr marL="457200" indent="-457200">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a:off x="1" y="966788"/>
            <a:ext cx="3834669" cy="1418400"/>
          </a:xfrm>
          <a:prstGeom prst="rect">
            <a:avLst/>
          </a:prstGeom>
        </p:spPr>
      </p:pic>
      <p:sp>
        <p:nvSpPr>
          <p:cNvPr id="6" name="Title 1"/>
          <p:cNvSpPr>
            <a:spLocks noGrp="1"/>
          </p:cNvSpPr>
          <p:nvPr>
            <p:ph type="title"/>
          </p:nvPr>
        </p:nvSpPr>
        <p:spPr>
          <a:xfrm>
            <a:off x="0" y="0"/>
            <a:ext cx="7996844" cy="866775"/>
          </a:xfrm>
        </p:spPr>
        <p:txBody>
          <a:bodyPr/>
          <a:lstStyle/>
          <a:p>
            <a:r>
              <a:rPr lang="en-GB" sz="2800" dirty="0" smtClean="0"/>
              <a:t>Cluster IV</a:t>
            </a:r>
            <a:endParaRPr lang="en-GB" sz="2800" dirty="0"/>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0" y="5352265"/>
            <a:ext cx="1482390" cy="1505735"/>
          </a:xfrm>
          <a:prstGeom prst="rect">
            <a:avLst/>
          </a:prstGeom>
        </p:spPr>
      </p:pic>
    </p:spTree>
    <p:extLst>
      <p:ext uri="{BB962C8B-B14F-4D97-AF65-F5344CB8AC3E}">
        <p14:creationId xmlns:p14="http://schemas.microsoft.com/office/powerpoint/2010/main" val="1513761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24550" cy="866775"/>
          </a:xfrm>
        </p:spPr>
        <p:txBody>
          <a:bodyPr/>
          <a:lstStyle/>
          <a:p>
            <a:r>
              <a:rPr lang="en-US" dirty="0" smtClean="0"/>
              <a:t>Roadmap</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73" y="1196752"/>
            <a:ext cx="3597864" cy="4797152"/>
          </a:xfrm>
          <a:prstGeom prst="rect">
            <a:avLst/>
          </a:prstGeom>
        </p:spPr>
      </p:pic>
      <p:pic>
        <p:nvPicPr>
          <p:cNvPr id="7" name="Picture 6"/>
          <p:cNvPicPr>
            <a:picLocks noChangeAspect="1"/>
          </p:cNvPicPr>
          <p:nvPr/>
        </p:nvPicPr>
        <p:blipFill>
          <a:blip r:embed="rId4"/>
          <a:stretch>
            <a:fillRect/>
          </a:stretch>
        </p:blipFill>
        <p:spPr>
          <a:xfrm>
            <a:off x="7429179" y="4653136"/>
            <a:ext cx="1687967" cy="1496153"/>
          </a:xfrm>
          <a:prstGeom prst="rect">
            <a:avLst/>
          </a:prstGeom>
        </p:spPr>
      </p:pic>
      <p:pic>
        <p:nvPicPr>
          <p:cNvPr id="8" name="Picture 7"/>
          <p:cNvPicPr>
            <a:picLocks noChangeAspect="1"/>
          </p:cNvPicPr>
          <p:nvPr/>
        </p:nvPicPr>
        <p:blipFill>
          <a:blip r:embed="rId5"/>
          <a:stretch>
            <a:fillRect/>
          </a:stretch>
        </p:blipFill>
        <p:spPr>
          <a:xfrm>
            <a:off x="6482504" y="3429000"/>
            <a:ext cx="1497223" cy="1368152"/>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5324738" y="2186180"/>
            <a:ext cx="1567559" cy="1368293"/>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4096339" y="919742"/>
            <a:ext cx="1482390" cy="1505735"/>
          </a:xfrm>
          <a:prstGeom prst="rect">
            <a:avLst/>
          </a:prstGeom>
        </p:spPr>
      </p:pic>
      <p:pic>
        <p:nvPicPr>
          <p:cNvPr id="11"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11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3" descr="diagrams11.pdf"/>
          <p:cNvPicPr>
            <a:picLocks noChangeAspect="1"/>
          </p:cNvPicPr>
          <p:nvPr/>
        </p:nvPicPr>
        <p:blipFill rotWithShape="1">
          <a:blip r:embed="rId3">
            <a:extLst>
              <a:ext uri="{28A0092B-C50C-407E-A947-70E740481C1C}">
                <a14:useLocalDpi xmlns:a14="http://schemas.microsoft.com/office/drawing/2010/main" val="0"/>
              </a:ext>
            </a:extLst>
          </a:blip>
          <a:srcRect t="18749" b="28241"/>
          <a:stretch/>
        </p:blipFill>
        <p:spPr>
          <a:xfrm>
            <a:off x="-304800" y="1063123"/>
            <a:ext cx="8447314" cy="5794877"/>
          </a:xfrm>
          <a:prstGeom prst="rect">
            <a:avLst/>
          </a:prstGeom>
        </p:spPr>
      </p:pic>
      <p:sp>
        <p:nvSpPr>
          <p:cNvPr id="2" name="Title 1"/>
          <p:cNvSpPr>
            <a:spLocks noGrp="1"/>
          </p:cNvSpPr>
          <p:nvPr>
            <p:ph type="title"/>
          </p:nvPr>
        </p:nvSpPr>
        <p:spPr>
          <a:xfrm>
            <a:off x="0" y="-1"/>
            <a:ext cx="7886700" cy="1175658"/>
          </a:xfrm>
        </p:spPr>
        <p:txBody>
          <a:bodyPr/>
          <a:lstStyle/>
          <a:p>
            <a:r>
              <a:rPr lang="en-GB" dirty="0" smtClean="0"/>
              <a:t>The CWIT roadmap</a:t>
            </a:r>
            <a:endParaRPr lang="en-GB" dirty="0"/>
          </a:p>
        </p:txBody>
      </p:sp>
      <p:pic>
        <p:nvPicPr>
          <p:cNvPr id="7"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93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00" y="1364342"/>
            <a:ext cx="4975279" cy="4752313"/>
          </a:xfrm>
          <a:prstGeom prst="rect">
            <a:avLst/>
          </a:prstGeom>
        </p:spPr>
      </p:pic>
      <p:sp>
        <p:nvSpPr>
          <p:cNvPr id="3" name="TextBox 2"/>
          <p:cNvSpPr txBox="1"/>
          <p:nvPr/>
        </p:nvSpPr>
        <p:spPr>
          <a:xfrm>
            <a:off x="5853999" y="1297172"/>
            <a:ext cx="3098615" cy="5078313"/>
          </a:xfrm>
          <a:prstGeom prst="rect">
            <a:avLst/>
          </a:prstGeom>
          <a:noFill/>
        </p:spPr>
        <p:txBody>
          <a:bodyPr wrap="square" rtlCol="0">
            <a:spAutoFit/>
          </a:bodyPr>
          <a:lstStyle/>
          <a:p>
            <a:pPr marL="180975" indent="-180975">
              <a:buFont typeface="Arial" charset="0"/>
              <a:buChar char="•"/>
            </a:pPr>
            <a:r>
              <a:rPr lang="en-US" altLang="nl-BE" dirty="0" smtClean="0"/>
              <a:t>Supported by individual mass balances (per collection category)</a:t>
            </a:r>
          </a:p>
          <a:p>
            <a:pPr marL="180975" indent="-180975">
              <a:buFont typeface="Arial" charset="0"/>
              <a:buChar char="•"/>
            </a:pPr>
            <a:endParaRPr lang="en-US" altLang="nl-BE" dirty="0" smtClean="0"/>
          </a:p>
          <a:p>
            <a:pPr marL="180975" indent="-180975">
              <a:buFont typeface="Arial" charset="0"/>
              <a:buChar char="•"/>
            </a:pPr>
            <a:r>
              <a:rPr lang="en-US" altLang="nl-BE" dirty="0" smtClean="0"/>
              <a:t>Reported plus non-reported recycling total confirmed by circuit boards amounts </a:t>
            </a:r>
            <a:r>
              <a:rPr lang="en-GB" altLang="nl-BE" dirty="0" smtClean="0"/>
              <a:t>(smelters)</a:t>
            </a:r>
            <a:endParaRPr lang="en-US" altLang="nl-BE" dirty="0" smtClean="0"/>
          </a:p>
          <a:p>
            <a:pPr marL="180975" indent="-180975">
              <a:buFont typeface="Arial" charset="0"/>
              <a:buChar char="•"/>
            </a:pPr>
            <a:endParaRPr lang="en-US" altLang="nl-BE" dirty="0" smtClean="0"/>
          </a:p>
          <a:p>
            <a:pPr marL="180975" indent="-180975">
              <a:buFont typeface="Arial" charset="0"/>
              <a:buChar char="•"/>
            </a:pPr>
            <a:r>
              <a:rPr lang="en-US" altLang="nl-BE" dirty="0" smtClean="0"/>
              <a:t>The percentage of UEEE to developing countries is &gt;70%</a:t>
            </a:r>
          </a:p>
          <a:p>
            <a:pPr marL="180975" indent="-180975">
              <a:buFont typeface="Arial" charset="0"/>
              <a:buChar char="•"/>
            </a:pPr>
            <a:endParaRPr lang="en-US" altLang="nl-BE" dirty="0" smtClean="0"/>
          </a:p>
          <a:p>
            <a:pPr marL="180975" indent="-180975">
              <a:buFont typeface="Arial" charset="0"/>
              <a:buChar char="•"/>
            </a:pPr>
            <a:r>
              <a:rPr lang="en-US" altLang="nl-BE" dirty="0" smtClean="0"/>
              <a:t>Matches observations of individual country studies</a:t>
            </a:r>
          </a:p>
          <a:p>
            <a:pPr marL="180975" indent="-180975">
              <a:buFont typeface="Arial" charset="0"/>
              <a:buChar char="•"/>
            </a:pPr>
            <a:endParaRPr lang="en-US" dirty="0"/>
          </a:p>
          <a:p>
            <a:pPr marL="180975" indent="-180975">
              <a:buFont typeface="Arial" charset="0"/>
              <a:buChar char="•"/>
            </a:pPr>
            <a:r>
              <a:rPr lang="en-US" dirty="0" smtClean="0"/>
              <a:t>Confirmed by analysis of economic drivers</a:t>
            </a:r>
            <a:endParaRPr lang="en-GB" dirty="0"/>
          </a:p>
        </p:txBody>
      </p:sp>
      <p:sp>
        <p:nvSpPr>
          <p:cNvPr id="5" name="Title 1"/>
          <p:cNvSpPr>
            <a:spLocks noGrp="1"/>
          </p:cNvSpPr>
          <p:nvPr>
            <p:ph type="title"/>
          </p:nvPr>
        </p:nvSpPr>
        <p:spPr>
          <a:xfrm>
            <a:off x="0" y="0"/>
            <a:ext cx="7024914" cy="866775"/>
          </a:xfrm>
        </p:spPr>
        <p:txBody>
          <a:bodyPr/>
          <a:lstStyle/>
          <a:p>
            <a:r>
              <a:rPr lang="en-GB" dirty="0" smtClean="0"/>
              <a:t>Are these numbers more plausible?</a:t>
            </a:r>
            <a:endParaRPr lang="en-GB" dirty="0"/>
          </a:p>
        </p:txBody>
      </p:sp>
    </p:spTree>
    <p:extLst>
      <p:ext uri="{BB962C8B-B14F-4D97-AF65-F5344CB8AC3E}">
        <p14:creationId xmlns:p14="http://schemas.microsoft.com/office/powerpoint/2010/main" val="291106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8104" y="4913873"/>
            <a:ext cx="3384376" cy="707886"/>
          </a:xfrm>
          <a:prstGeom prst="rect">
            <a:avLst/>
          </a:prstGeom>
        </p:spPr>
        <p:txBody>
          <a:bodyPr wrap="square">
            <a:spAutoFit/>
          </a:bodyPr>
          <a:lstStyle/>
          <a:p>
            <a:r>
              <a:rPr lang="en-GB" sz="2000" dirty="0" smtClean="0"/>
              <a:t>See </a:t>
            </a:r>
            <a:r>
              <a:rPr lang="en-GB" sz="2000" dirty="0" smtClean="0">
                <a:hlinkClick r:id="rId3"/>
              </a:rPr>
              <a:t>www.cwit-project.eu</a:t>
            </a:r>
            <a:r>
              <a:rPr lang="en-GB" sz="2000" dirty="0" smtClean="0"/>
              <a:t> for the Summary Report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025" y="2044080"/>
            <a:ext cx="1620000" cy="2299109"/>
          </a:xfrm>
          <a:prstGeom prst="rect">
            <a:avLst/>
          </a:prstGeom>
          <a:ln>
            <a:noFill/>
          </a:ln>
          <a:effectLst>
            <a:outerShdw blurRad="44450" dist="27940" dir="5400000" algn="ctr">
              <a:srgbClr val="000000">
                <a:alpha val="32000"/>
              </a:srgbClr>
            </a:outerShdw>
          </a:effectLst>
          <a:scene3d>
            <a:camera prst="perspectiveHeroicExtremeRightFacing">
              <a:rot lat="600000" lon="20400000" rev="0"/>
            </a:camera>
            <a:lightRig rig="balanced" dir="t">
              <a:rot lat="0" lon="0" rev="8700000"/>
            </a:lightRig>
          </a:scene3d>
          <a:sp3d>
            <a:bevelT w="190500" h="38100"/>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00" y="1364342"/>
            <a:ext cx="4975279" cy="4752313"/>
          </a:xfrm>
          <a:prstGeom prst="rect">
            <a:avLst/>
          </a:prstGeom>
        </p:spPr>
      </p:pic>
      <p:sp>
        <p:nvSpPr>
          <p:cNvPr id="7" name="Title 1"/>
          <p:cNvSpPr>
            <a:spLocks noGrp="1"/>
          </p:cNvSpPr>
          <p:nvPr>
            <p:ph type="title"/>
          </p:nvPr>
        </p:nvSpPr>
        <p:spPr>
          <a:xfrm>
            <a:off x="0" y="0"/>
            <a:ext cx="7024914" cy="866775"/>
          </a:xfrm>
        </p:spPr>
        <p:txBody>
          <a:bodyPr/>
          <a:lstStyle/>
          <a:p>
            <a:r>
              <a:rPr lang="en-GB" dirty="0" smtClean="0"/>
              <a:t>Are these numbers more plausible?</a:t>
            </a:r>
            <a:endParaRPr lang="en-GB" dirty="0"/>
          </a:p>
        </p:txBody>
      </p:sp>
    </p:spTree>
    <p:extLst>
      <p:ext uri="{BB962C8B-B14F-4D97-AF65-F5344CB8AC3E}">
        <p14:creationId xmlns:p14="http://schemas.microsoft.com/office/powerpoint/2010/main" val="1171370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itle 2"/>
          <p:cNvSpPr>
            <a:spLocks noGrp="1"/>
          </p:cNvSpPr>
          <p:nvPr>
            <p:ph type="title"/>
          </p:nvPr>
        </p:nvSpPr>
        <p:spPr>
          <a:xfrm>
            <a:off x="0" y="0"/>
            <a:ext cx="5924550" cy="866775"/>
          </a:xfrm>
        </p:spPr>
        <p:txBody>
          <a:bodyPr/>
          <a:lstStyle/>
          <a:p>
            <a:r>
              <a:rPr lang="en-GB" dirty="0"/>
              <a:t>2012 EU WEEE flows</a:t>
            </a:r>
            <a:endParaRPr lang="en-GB" altLang="nl-NL" dirty="0" smtClean="0"/>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4675284" y="3504513"/>
            <a:ext cx="4099388" cy="3104290"/>
          </a:xfrm>
          <a:prstGeom prst="rect">
            <a:avLst/>
          </a:prstGeom>
          <a:noFill/>
        </p:spPr>
      </p:pic>
      <p:pic>
        <p:nvPicPr>
          <p:cNvPr id="21"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3995"/>
          <a:stretch/>
        </p:blipFill>
        <p:spPr bwMode="auto">
          <a:xfrm>
            <a:off x="283163" y="4202906"/>
            <a:ext cx="4217953" cy="242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37" y="814641"/>
            <a:ext cx="2933851" cy="153423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801" y="980728"/>
            <a:ext cx="2316599" cy="20676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8687" y="2520744"/>
            <a:ext cx="1727289" cy="141231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952" y="1091628"/>
            <a:ext cx="1336109" cy="1473276"/>
          </a:xfrm>
          <a:prstGeom prst="rect">
            <a:avLst/>
          </a:prstGeom>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687" y="4183664"/>
            <a:ext cx="6208779" cy="261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Data\Dropbox\CWIT Summary report formatting\Pictures and graphs for Susana for report\TV curb sid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4672" y="3908803"/>
            <a:ext cx="360000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382181"/>
            <a:ext cx="2952327" cy="3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12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1451429"/>
          </a:xfrm>
        </p:spPr>
        <p:txBody>
          <a:bodyPr/>
          <a:lstStyle/>
          <a:p>
            <a:r>
              <a:rPr lang="en-GB" dirty="0" smtClean="0"/>
              <a:t>Thank you!</a:t>
            </a:r>
            <a:br>
              <a:rPr lang="en-GB" dirty="0" smtClean="0"/>
            </a:br>
            <a:r>
              <a:rPr lang="en-GB" dirty="0" smtClean="0"/>
              <a:t>Here is more information:</a:t>
            </a:r>
            <a:endParaRPr lang="en-GB" dirty="0"/>
          </a:p>
        </p:txBody>
      </p:sp>
      <p:sp>
        <p:nvSpPr>
          <p:cNvPr id="6" name="Rectangle 5"/>
          <p:cNvSpPr/>
          <p:nvPr/>
        </p:nvSpPr>
        <p:spPr>
          <a:xfrm>
            <a:off x="4621875" y="2070921"/>
            <a:ext cx="4178469" cy="3170099"/>
          </a:xfrm>
          <a:prstGeom prst="rect">
            <a:avLst/>
          </a:prstGeom>
        </p:spPr>
        <p:txBody>
          <a:bodyPr wrap="square">
            <a:spAutoFit/>
          </a:bodyPr>
          <a:lstStyle/>
          <a:p>
            <a:r>
              <a:rPr lang="en-GB" sz="2000" dirty="0">
                <a:solidFill>
                  <a:prstClr val="black"/>
                </a:solidFill>
              </a:rPr>
              <a:t>See </a:t>
            </a:r>
            <a:r>
              <a:rPr lang="en-GB" sz="2000" dirty="0">
                <a:solidFill>
                  <a:prstClr val="black"/>
                </a:solidFill>
                <a:hlinkClick r:id="rId3"/>
              </a:rPr>
              <a:t>www.cwit-project.eu</a:t>
            </a:r>
            <a:r>
              <a:rPr lang="en-GB" sz="2000" dirty="0">
                <a:solidFill>
                  <a:prstClr val="black"/>
                </a:solidFill>
              </a:rPr>
              <a:t> for the Summary Report </a:t>
            </a:r>
            <a:r>
              <a:rPr lang="en-GB" sz="2000" dirty="0" smtClean="0">
                <a:solidFill>
                  <a:prstClr val="black"/>
                </a:solidFill>
              </a:rPr>
              <a:t>incl</a:t>
            </a:r>
            <a:r>
              <a:rPr lang="en-GB" sz="2000" dirty="0">
                <a:solidFill>
                  <a:prstClr val="black"/>
                </a:solidFill>
              </a:rPr>
              <a:t>. an extended recommendations </a:t>
            </a:r>
            <a:r>
              <a:rPr lang="en-GB" sz="2000" dirty="0" smtClean="0">
                <a:solidFill>
                  <a:prstClr val="black"/>
                </a:solidFill>
              </a:rPr>
              <a:t>roadmap</a:t>
            </a:r>
          </a:p>
          <a:p>
            <a:endParaRPr lang="en-GB" sz="2000" dirty="0">
              <a:solidFill>
                <a:prstClr val="black"/>
              </a:solidFill>
            </a:endParaRPr>
          </a:p>
          <a:p>
            <a:r>
              <a:rPr lang="en-GB" sz="2000" dirty="0">
                <a:solidFill>
                  <a:prstClr val="black"/>
                </a:solidFill>
                <a:hlinkClick r:id="rId4"/>
              </a:rPr>
              <a:t>http://www.libraweee.eu</a:t>
            </a:r>
            <a:r>
              <a:rPr lang="en-GB" sz="2000" dirty="0" smtClean="0">
                <a:solidFill>
                  <a:prstClr val="black"/>
                </a:solidFill>
                <a:hlinkClick r:id="rId4"/>
              </a:rPr>
              <a:t>/</a:t>
            </a:r>
            <a:endParaRPr lang="en-GB" sz="2000" dirty="0" smtClean="0">
              <a:solidFill>
                <a:prstClr val="black"/>
              </a:solidFill>
            </a:endParaRPr>
          </a:p>
          <a:p>
            <a:endParaRPr lang="en-GB" sz="2000" dirty="0">
              <a:solidFill>
                <a:prstClr val="black"/>
              </a:solidFill>
            </a:endParaRPr>
          </a:p>
          <a:p>
            <a:r>
              <a:rPr lang="en-GB" sz="2000" dirty="0">
                <a:solidFill>
                  <a:prstClr val="black"/>
                </a:solidFill>
                <a:hlinkClick r:id="rId5"/>
              </a:rPr>
              <a:t>http://www.cwitproject.eu/reports-downloads/database-ewaste-stakeholders</a:t>
            </a:r>
            <a:r>
              <a:rPr lang="en-GB" sz="2000" dirty="0" smtClean="0">
                <a:solidFill>
                  <a:prstClr val="black"/>
                </a:solidFill>
                <a:hlinkClick r:id="rId5"/>
              </a:rPr>
              <a:t>/</a:t>
            </a:r>
            <a:endParaRPr lang="en-GB" sz="2000" dirty="0" smtClean="0">
              <a:solidFill>
                <a:prstClr val="black"/>
              </a:solidFill>
            </a:endParaRPr>
          </a:p>
          <a:p>
            <a:endParaRPr lang="en-GB" sz="2000" dirty="0">
              <a:solidFill>
                <a:prstClr val="black"/>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171" y="2070921"/>
            <a:ext cx="2162774" cy="3069415"/>
          </a:xfrm>
          <a:prstGeom prst="rect">
            <a:avLst/>
          </a:prstGeom>
          <a:ln>
            <a:noFill/>
          </a:ln>
          <a:effectLst>
            <a:outerShdw blurRad="44450" dist="27940" dir="5400000" algn="ctr">
              <a:srgbClr val="000000">
                <a:alpha val="32000"/>
              </a:srgbClr>
            </a:outerShdw>
          </a:effectLst>
          <a:scene3d>
            <a:camera prst="perspectiveHeroicExtremeRightFacing">
              <a:rot lat="600000" lon="20400000" rev="0"/>
            </a:camera>
            <a:lightRig rig="balanced" dir="t">
              <a:rot lat="0" lon="0" rev="8700000"/>
            </a:lightRig>
          </a:scene3d>
          <a:sp3d>
            <a:bevelT w="190500" h="38100"/>
          </a:sp3d>
        </p:spPr>
      </p:pic>
    </p:spTree>
    <p:extLst>
      <p:ext uri="{BB962C8B-B14F-4D97-AF65-F5344CB8AC3E}">
        <p14:creationId xmlns:p14="http://schemas.microsoft.com/office/powerpoint/2010/main" val="7012686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7"/>
          <p:cNvSpPr txBox="1">
            <a:spLocks noChangeArrowheads="1"/>
          </p:cNvSpPr>
          <p:nvPr/>
        </p:nvSpPr>
        <p:spPr bwMode="auto">
          <a:xfrm>
            <a:off x="1376363" y="6172200"/>
            <a:ext cx="54848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altLang="en-US" sz="1000">
                <a:solidFill>
                  <a:schemeClr val="tx2"/>
                </a:solidFill>
              </a:rPr>
              <a:t>This project and the research leading to these results has received funding from the European Community's Seventh Framework Programme (FP7/2007-2013) under grant agreement n° 312605</a:t>
            </a:r>
          </a:p>
        </p:txBody>
      </p:sp>
      <p:sp>
        <p:nvSpPr>
          <p:cNvPr id="28675" name="TextBox 9"/>
          <p:cNvSpPr txBox="1">
            <a:spLocks noChangeArrowheads="1"/>
          </p:cNvSpPr>
          <p:nvPr/>
        </p:nvSpPr>
        <p:spPr bwMode="auto">
          <a:xfrm>
            <a:off x="1908656" y="1962780"/>
            <a:ext cx="50766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altLang="en-US" sz="3200" b="1" dirty="0">
                <a:solidFill>
                  <a:srgbClr val="1F4E79"/>
                </a:solidFill>
                <a:latin typeface="+mn-lt"/>
                <a:cs typeface="+mn-cs"/>
              </a:rPr>
              <a:t>Thank you for your attention</a:t>
            </a:r>
          </a:p>
          <a:p>
            <a:pPr algn="ctr" eaLnBrk="1" hangingPunct="1">
              <a:lnSpc>
                <a:spcPct val="100000"/>
              </a:lnSpc>
              <a:spcBef>
                <a:spcPct val="0"/>
              </a:spcBef>
              <a:buFontTx/>
              <a:buNone/>
            </a:pPr>
            <a:endParaRPr lang="en-GB" altLang="en-US" sz="1800" dirty="0">
              <a:solidFill>
                <a:schemeClr val="tx2"/>
              </a:solidFill>
            </a:endParaRPr>
          </a:p>
          <a:p>
            <a:pPr algn="ctr">
              <a:lnSpc>
                <a:spcPct val="100000"/>
              </a:lnSpc>
              <a:spcBef>
                <a:spcPct val="0"/>
              </a:spcBef>
            </a:pPr>
            <a:r>
              <a:rPr lang="en-GB" altLang="en-US" sz="1800" dirty="0" smtClean="0">
                <a:solidFill>
                  <a:srgbClr val="7F7F7F"/>
                </a:solidFill>
                <a:hlinkClick r:id="rId3"/>
              </a:rPr>
              <a:t>huisman@unu.edu</a:t>
            </a:r>
            <a:endParaRPr lang="en-GB" altLang="en-US" sz="1800" dirty="0" smtClean="0">
              <a:solidFill>
                <a:srgbClr val="7F7F7F"/>
              </a:solidFill>
            </a:endParaRPr>
          </a:p>
          <a:p>
            <a:pPr algn="ctr">
              <a:lnSpc>
                <a:spcPct val="100000"/>
              </a:lnSpc>
              <a:spcBef>
                <a:spcPct val="0"/>
              </a:spcBef>
            </a:pPr>
            <a:r>
              <a:rPr lang="en-GB" altLang="en-US" sz="1800" smtClean="0">
                <a:solidFill>
                  <a:srgbClr val="7F7F7F"/>
                </a:solidFill>
                <a:hlinkClick r:id="rId4"/>
              </a:rPr>
              <a:t>Lucia.herreras@weee-forum.org</a:t>
            </a:r>
            <a:r>
              <a:rPr lang="en-GB" altLang="en-US" sz="1800" smtClean="0">
                <a:solidFill>
                  <a:srgbClr val="7F7F7F"/>
                </a:solidFill>
              </a:rPr>
              <a:t> </a:t>
            </a:r>
            <a:endParaRPr lang="en-GB" altLang="en-US" sz="1800" dirty="0">
              <a:solidFill>
                <a:srgbClr val="7F7F7F"/>
              </a:solidFill>
            </a:endParaRPr>
          </a:p>
          <a:p>
            <a:pPr algn="ctr" eaLnBrk="1" hangingPunct="1">
              <a:lnSpc>
                <a:spcPct val="100000"/>
              </a:lnSpc>
              <a:spcBef>
                <a:spcPct val="0"/>
              </a:spcBef>
              <a:buFontTx/>
              <a:buNone/>
            </a:pPr>
            <a:r>
              <a:rPr lang="en-GB" altLang="en-US" sz="1800" dirty="0" smtClean="0">
                <a:solidFill>
                  <a:srgbClr val="7F7F7F"/>
                </a:solidFill>
              </a:rPr>
              <a:t> </a:t>
            </a:r>
            <a:endParaRPr lang="en-GB" altLang="en-US" sz="1800" dirty="0">
              <a:solidFill>
                <a:srgbClr val="7F7F7F"/>
              </a:solidFill>
            </a:endParaRPr>
          </a:p>
        </p:txBody>
      </p:sp>
      <p:pic>
        <p:nvPicPr>
          <p:cNvPr id="2867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6065838"/>
            <a:ext cx="898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89" y="4168693"/>
            <a:ext cx="4151533" cy="141194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0678" y="3955969"/>
            <a:ext cx="3420994" cy="1811415"/>
          </a:xfrm>
          <a:prstGeom prst="rect">
            <a:avLst/>
          </a:prstGeom>
        </p:spPr>
      </p:pic>
    </p:spTree>
    <p:extLst>
      <p:ext uri="{BB962C8B-B14F-4D97-AF65-F5344CB8AC3E}">
        <p14:creationId xmlns:p14="http://schemas.microsoft.com/office/powerpoint/2010/main" val="3616298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a:solidFill>
                  <a:srgbClr val="1F4E79"/>
                </a:solidFill>
                <a:latin typeface="+mn-lt"/>
                <a:ea typeface="+mn-ea"/>
                <a:cs typeface="+mn-cs"/>
              </a:rPr>
              <a:t>UNU E-waste Quantifications: Products</a:t>
            </a:r>
          </a:p>
        </p:txBody>
      </p:sp>
      <p:sp>
        <p:nvSpPr>
          <p:cNvPr id="5" name="Content Placeholder 4"/>
          <p:cNvSpPr>
            <a:spLocks noGrp="1"/>
          </p:cNvSpPr>
          <p:nvPr>
            <p:ph idx="4294967295"/>
          </p:nvPr>
        </p:nvSpPr>
        <p:spPr>
          <a:xfrm>
            <a:off x="287338" y="1268413"/>
            <a:ext cx="8856662" cy="4857750"/>
          </a:xfrm>
        </p:spPr>
        <p:txBody>
          <a:bodyPr>
            <a:noAutofit/>
          </a:bodyPr>
          <a:lstStyle/>
          <a:p>
            <a:pPr>
              <a:spcBef>
                <a:spcPts val="0"/>
              </a:spcBef>
              <a:spcAft>
                <a:spcPts val="300"/>
              </a:spcAft>
            </a:pPr>
            <a:r>
              <a:rPr lang="en-GB" sz="2400" dirty="0" smtClean="0"/>
              <a:t>2013-2015: </a:t>
            </a:r>
            <a:r>
              <a:rPr lang="en-GB" sz="2400" dirty="0" smtClean="0">
                <a:solidFill>
                  <a:srgbClr val="FF0000"/>
                </a:solidFill>
              </a:rPr>
              <a:t>“What’s the size and nature of WEEE illegal trade?”</a:t>
            </a:r>
            <a:endParaRPr lang="en-GB" sz="2400" dirty="0"/>
          </a:p>
          <a:p>
            <a:pPr lvl="1">
              <a:spcBef>
                <a:spcPts val="0"/>
              </a:spcBef>
              <a:spcAft>
                <a:spcPts val="300"/>
              </a:spcAft>
            </a:pPr>
            <a:r>
              <a:rPr lang="en-GB" dirty="0" smtClean="0"/>
              <a:t>CWIT: Countering WEEE Illegal Trade (see </a:t>
            </a:r>
            <a:r>
              <a:rPr lang="en-GB" dirty="0" smtClean="0">
                <a:hlinkClick r:id="rId3"/>
              </a:rPr>
              <a:t>www.cwit-project.eu</a:t>
            </a:r>
            <a:r>
              <a:rPr lang="en-GB" dirty="0" smtClean="0"/>
              <a:t>)</a:t>
            </a:r>
          </a:p>
          <a:p>
            <a:pPr marL="228600" lvl="1" indent="0">
              <a:spcBef>
                <a:spcPts val="0"/>
              </a:spcBef>
              <a:spcAft>
                <a:spcPts val="300"/>
              </a:spcAft>
              <a:buNone/>
            </a:pPr>
            <a:endParaRPr lang="en-GB" sz="2400" dirty="0" smtClean="0"/>
          </a:p>
          <a:p>
            <a:pPr lvl="1">
              <a:spcBef>
                <a:spcPts val="0"/>
              </a:spcBef>
              <a:spcAft>
                <a:spcPts val="300"/>
              </a:spcAft>
            </a:pPr>
            <a:endParaRPr lang="en-GB" sz="2400" dirty="0" smtClean="0"/>
          </a:p>
          <a:p>
            <a:pPr>
              <a:spcBef>
                <a:spcPts val="0"/>
              </a:spcBef>
              <a:spcAft>
                <a:spcPts val="300"/>
              </a:spcAft>
            </a:pPr>
            <a:endParaRPr lang="en-GB" sz="2400"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2833" y="2977094"/>
            <a:ext cx="4697439" cy="232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p:nvPr/>
        </p:nvPicPr>
        <p:blipFill>
          <a:blip r:embed="rId5" cstate="print">
            <a:extLst>
              <a:ext uri="{28A0092B-C50C-407E-A947-70E740481C1C}">
                <a14:useLocalDpi xmlns:a14="http://schemas.microsoft.com/office/drawing/2010/main"/>
              </a:ext>
            </a:extLst>
          </a:blip>
          <a:stretch>
            <a:fillRect/>
          </a:stretch>
        </p:blipFill>
        <p:spPr>
          <a:xfrm>
            <a:off x="7191839" y="3631492"/>
            <a:ext cx="1307307" cy="107250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3060705"/>
            <a:ext cx="1578704" cy="2240503"/>
          </a:xfrm>
          <a:prstGeom prst="rect">
            <a:avLst/>
          </a:prstGeom>
          <a:ln>
            <a:noFill/>
          </a:ln>
          <a:effectLst>
            <a:outerShdw blurRad="44450" dist="27940" dir="5400000" algn="ctr">
              <a:srgbClr val="000000">
                <a:alpha val="32000"/>
              </a:srgbClr>
            </a:outerShdw>
          </a:effectLst>
          <a:scene3d>
            <a:camera prst="perspectiveHeroicExtremeRightFacing">
              <a:rot lat="600000" lon="20400000" rev="0"/>
            </a:camera>
            <a:lightRig rig="balanced" dir="t">
              <a:rot lat="0" lon="0" rev="8700000"/>
            </a:lightRig>
          </a:scene3d>
          <a:sp3d>
            <a:bevelT w="190500" h="38100"/>
          </a:sp3d>
        </p:spPr>
      </p:pic>
    </p:spTree>
    <p:extLst>
      <p:ext uri="{BB962C8B-B14F-4D97-AF65-F5344CB8AC3E}">
        <p14:creationId xmlns:p14="http://schemas.microsoft.com/office/powerpoint/2010/main" val="2655081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748464" cy="709149"/>
          </a:xfrm>
        </p:spPr>
        <p:txBody>
          <a:bodyPr/>
          <a:lstStyle/>
          <a:p>
            <a:pPr algn="l"/>
            <a:r>
              <a:rPr lang="en-GB" dirty="0" smtClean="0"/>
              <a:t>EU WEEE flows, 2012</a:t>
            </a:r>
            <a:endParaRPr lang="en-GB"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9797"/>
            <a:ext cx="9000000" cy="58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9797"/>
            <a:ext cx="9000000" cy="58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9797"/>
            <a:ext cx="9000000" cy="58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9797"/>
            <a:ext cx="9000000" cy="58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71781"/>
            <a:ext cx="9000000" cy="588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788961" y="2237277"/>
            <a:ext cx="7690021"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77101" y="1935677"/>
            <a:ext cx="866899" cy="369332"/>
          </a:xfrm>
          <a:prstGeom prst="rect">
            <a:avLst/>
          </a:prstGeom>
          <a:noFill/>
        </p:spPr>
        <p:txBody>
          <a:bodyPr wrap="square" rtlCol="0">
            <a:spAutoFit/>
          </a:bodyPr>
          <a:lstStyle/>
          <a:p>
            <a:pPr algn="ctr"/>
            <a:r>
              <a:rPr lang="en-GB" dirty="0">
                <a:solidFill>
                  <a:srgbClr val="C00000"/>
                </a:solidFill>
              </a:rPr>
              <a:t>85%</a:t>
            </a:r>
          </a:p>
        </p:txBody>
      </p:sp>
    </p:spTree>
    <p:extLst>
      <p:ext uri="{BB962C8B-B14F-4D97-AF65-F5344CB8AC3E}">
        <p14:creationId xmlns:p14="http://schemas.microsoft.com/office/powerpoint/2010/main" val="227616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s7.pdf"/>
          <p:cNvPicPr>
            <a:picLocks noChangeAspect="1"/>
          </p:cNvPicPr>
          <p:nvPr/>
        </p:nvPicPr>
        <p:blipFill rotWithShape="1">
          <a:blip r:embed="rId3">
            <a:extLst>
              <a:ext uri="{28A0092B-C50C-407E-A947-70E740481C1C}">
                <a14:useLocalDpi xmlns:a14="http://schemas.microsoft.com/office/drawing/2010/main" val="0"/>
              </a:ext>
            </a:extLst>
          </a:blip>
          <a:srcRect b="50694"/>
          <a:stretch/>
        </p:blipFill>
        <p:spPr>
          <a:xfrm>
            <a:off x="0" y="746125"/>
            <a:ext cx="9578663" cy="6111875"/>
          </a:xfrm>
          <a:prstGeom prst="rect">
            <a:avLst/>
          </a:prstGeom>
        </p:spPr>
      </p:pic>
      <p:sp>
        <p:nvSpPr>
          <p:cNvPr id="3" name="Title 1"/>
          <p:cNvSpPr txBox="1">
            <a:spLocks/>
          </p:cNvSpPr>
          <p:nvPr/>
        </p:nvSpPr>
        <p:spPr>
          <a:xfrm>
            <a:off x="0" y="0"/>
            <a:ext cx="7448971"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it-IT" sz="3600" b="0" kern="1200" dirty="0" smtClean="0">
                <a:solidFill>
                  <a:schemeClr val="accent2"/>
                </a:solidFill>
                <a:latin typeface="+mj-lt"/>
                <a:ea typeface="+mj-ea"/>
                <a:cs typeface="+mj-cs"/>
              </a:defRPr>
            </a:lvl1pPr>
          </a:lstStyle>
          <a:p>
            <a:r>
              <a:rPr lang="en-GB" sz="3200" b="1" dirty="0">
                <a:solidFill>
                  <a:srgbClr val="1F4E79"/>
                </a:solidFill>
                <a:latin typeface="+mn-lt"/>
                <a:ea typeface="+mn-ea"/>
                <a:cs typeface="+mn-cs"/>
              </a:rPr>
              <a:t>Cluster I: Collect more, prevent leakage</a:t>
            </a:r>
          </a:p>
        </p:txBody>
      </p:sp>
    </p:spTree>
    <p:extLst>
      <p:ext uri="{BB962C8B-B14F-4D97-AF65-F5344CB8AC3E}">
        <p14:creationId xmlns:p14="http://schemas.microsoft.com/office/powerpoint/2010/main" val="1339248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570522" y="3324092"/>
            <a:ext cx="6735711" cy="50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ts val="1000"/>
              </a:spcBef>
              <a:spcAft>
                <a:spcPct val="0"/>
              </a:spcAft>
              <a:buFont typeface="Arial" charset="0"/>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t>Run </a:t>
            </a:r>
            <a:r>
              <a:rPr lang="en-US" dirty="0"/>
              <a:t>attitudinal </a:t>
            </a:r>
            <a:r>
              <a:rPr lang="en-US" dirty="0" smtClean="0"/>
              <a:t>surveys (investigate  motivations for users). </a:t>
            </a:r>
            <a:endParaRPr lang="en-US" dirty="0"/>
          </a:p>
          <a:p>
            <a:pPr marL="457200" indent="-457200">
              <a:buFont typeface="Arial" panose="020B0604020202020204" pitchFamily="34" charset="0"/>
              <a:buChar char="•"/>
            </a:pPr>
            <a:r>
              <a:rPr lang="en-US" dirty="0"/>
              <a:t>Communication campaigns for end users to raise </a:t>
            </a:r>
            <a:r>
              <a:rPr lang="en-US" dirty="0" smtClean="0"/>
              <a:t>awareness.</a:t>
            </a:r>
            <a:endParaRPr lang="en-US" dirty="0"/>
          </a:p>
          <a:p>
            <a:pPr marL="457200" indent="-457200">
              <a:buFont typeface="Arial" panose="020B0604020202020204" pitchFamily="34" charset="0"/>
              <a:buChar char="•"/>
            </a:pPr>
            <a:r>
              <a:rPr lang="en-US" dirty="0" smtClean="0"/>
              <a:t>Assess the possibility of  running law enforcement campaigns for end users (tackle fly tipping and improper curbside disposal).</a:t>
            </a:r>
            <a:endParaRPr lang="en-US" dirty="0"/>
          </a:p>
        </p:txBody>
      </p:sp>
      <p:sp>
        <p:nvSpPr>
          <p:cNvPr id="7" name="Title 1"/>
          <p:cNvSpPr txBox="1">
            <a:spLocks/>
          </p:cNvSpPr>
          <p:nvPr/>
        </p:nvSpPr>
        <p:spPr bwMode="auto">
          <a:xfrm>
            <a:off x="-1" y="0"/>
            <a:ext cx="714894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r>
              <a:rPr lang="en-GB" sz="2800" dirty="0" smtClean="0"/>
              <a:t>Cluster I</a:t>
            </a:r>
            <a:endParaRPr lang="en-GB" sz="2800" dirty="0"/>
          </a:p>
        </p:txBody>
      </p:sp>
      <p:pic>
        <p:nvPicPr>
          <p:cNvPr id="8" name="Picture 7"/>
          <p:cNvPicPr>
            <a:picLocks noChangeAspect="1"/>
          </p:cNvPicPr>
          <p:nvPr/>
        </p:nvPicPr>
        <p:blipFill>
          <a:blip r:embed="rId3"/>
          <a:stretch>
            <a:fillRect/>
          </a:stretch>
        </p:blipFill>
        <p:spPr>
          <a:xfrm>
            <a:off x="0" y="866775"/>
            <a:ext cx="3805781" cy="141922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 y="5489707"/>
            <a:ext cx="1567559" cy="1368293"/>
          </a:xfrm>
          <a:prstGeom prst="rect">
            <a:avLst/>
          </a:prstGeom>
        </p:spPr>
      </p:pic>
    </p:spTree>
    <p:extLst>
      <p:ext uri="{BB962C8B-B14F-4D97-AF65-F5344CB8AC3E}">
        <p14:creationId xmlns:p14="http://schemas.microsoft.com/office/powerpoint/2010/main" val="3211347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66775"/>
            <a:ext cx="3820414" cy="1418400"/>
          </a:xfrm>
          <a:prstGeom prst="rect">
            <a:avLst/>
          </a:prstGeom>
        </p:spPr>
      </p:pic>
      <p:sp>
        <p:nvSpPr>
          <p:cNvPr id="7" name="Title 1"/>
          <p:cNvSpPr txBox="1">
            <a:spLocks/>
          </p:cNvSpPr>
          <p:nvPr/>
        </p:nvSpPr>
        <p:spPr bwMode="auto">
          <a:xfrm>
            <a:off x="-1" y="0"/>
            <a:ext cx="714894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b="1" kern="1200" dirty="0">
                <a:solidFill>
                  <a:srgbClr val="1F4E79"/>
                </a:solidFill>
                <a:latin typeface="+mn-lt"/>
                <a:ea typeface="+mn-ea"/>
                <a:cs typeface="+mn-cs"/>
              </a:defRPr>
            </a:lvl1pPr>
            <a:lvl2pPr algn="l" rtl="0" eaLnBrk="0" fontAlgn="base" hangingPunct="0">
              <a:lnSpc>
                <a:spcPct val="90000"/>
              </a:lnSpc>
              <a:spcBef>
                <a:spcPct val="0"/>
              </a:spcBef>
              <a:spcAft>
                <a:spcPct val="0"/>
              </a:spcAft>
              <a:defRPr sz="3600">
                <a:solidFill>
                  <a:schemeClr val="tx1"/>
                </a:solidFill>
                <a:latin typeface="Calibri Light"/>
              </a:defRPr>
            </a:lvl2pPr>
            <a:lvl3pPr algn="l" rtl="0" eaLnBrk="0" fontAlgn="base" hangingPunct="0">
              <a:lnSpc>
                <a:spcPct val="90000"/>
              </a:lnSpc>
              <a:spcBef>
                <a:spcPct val="0"/>
              </a:spcBef>
              <a:spcAft>
                <a:spcPct val="0"/>
              </a:spcAft>
              <a:defRPr sz="3600">
                <a:solidFill>
                  <a:schemeClr val="tx1"/>
                </a:solidFill>
                <a:latin typeface="Calibri Light"/>
              </a:defRPr>
            </a:lvl3pPr>
            <a:lvl4pPr algn="l" rtl="0" eaLnBrk="0" fontAlgn="base" hangingPunct="0">
              <a:lnSpc>
                <a:spcPct val="90000"/>
              </a:lnSpc>
              <a:spcBef>
                <a:spcPct val="0"/>
              </a:spcBef>
              <a:spcAft>
                <a:spcPct val="0"/>
              </a:spcAft>
              <a:defRPr sz="3600">
                <a:solidFill>
                  <a:schemeClr val="tx1"/>
                </a:solidFill>
                <a:latin typeface="Calibri Light"/>
              </a:defRPr>
            </a:lvl4pPr>
            <a:lvl5pPr algn="l" rtl="0" eaLnBrk="0" fontAlgn="base" hangingPunct="0">
              <a:lnSpc>
                <a:spcPct val="90000"/>
              </a:lnSpc>
              <a:spcBef>
                <a:spcPct val="0"/>
              </a:spcBef>
              <a:spcAft>
                <a:spcPct val="0"/>
              </a:spcAft>
              <a:defRPr sz="36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r>
              <a:rPr lang="en-GB" sz="2800" dirty="0" smtClean="0"/>
              <a:t>Cluster I</a:t>
            </a:r>
            <a:endParaRPr lang="en-GB" sz="2800" dirty="0"/>
          </a:p>
        </p:txBody>
      </p:sp>
      <p:sp>
        <p:nvSpPr>
          <p:cNvPr id="8" name="Content Placeholder 2"/>
          <p:cNvSpPr txBox="1">
            <a:spLocks/>
          </p:cNvSpPr>
          <p:nvPr/>
        </p:nvSpPr>
        <p:spPr bwMode="auto">
          <a:xfrm>
            <a:off x="2659012" y="2719408"/>
            <a:ext cx="6735711" cy="50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ts val="1000"/>
              </a:spcBef>
              <a:spcAft>
                <a:spcPct val="0"/>
              </a:spcAft>
              <a:buFont typeface="Arial" charset="0"/>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t>Collection </a:t>
            </a:r>
            <a:r>
              <a:rPr lang="en-US" dirty="0"/>
              <a:t>points more easily accessible </a:t>
            </a:r>
            <a:r>
              <a:rPr lang="en-US" dirty="0" smtClean="0"/>
              <a:t>and more </a:t>
            </a:r>
            <a:r>
              <a:rPr lang="en-US" dirty="0"/>
              <a:t>visible.</a:t>
            </a:r>
          </a:p>
          <a:p>
            <a:pPr marL="457200" indent="-457200">
              <a:buFont typeface="Arial" panose="020B0604020202020204" pitchFamily="34" charset="0"/>
              <a:buChar char="•"/>
            </a:pPr>
            <a:r>
              <a:rPr lang="en-US" dirty="0" smtClean="0"/>
              <a:t>Increase </a:t>
            </a:r>
            <a:r>
              <a:rPr lang="en-US" dirty="0"/>
              <a:t>the number of collection </a:t>
            </a:r>
            <a:r>
              <a:rPr lang="en-US" dirty="0" smtClean="0"/>
              <a:t>points.</a:t>
            </a:r>
            <a:endParaRPr lang="en-US" dirty="0"/>
          </a:p>
          <a:p>
            <a:pPr marL="457200" indent="-457200">
              <a:buFont typeface="Arial" panose="020B0604020202020204" pitchFamily="34" charset="0"/>
              <a:buChar char="•"/>
            </a:pPr>
            <a:r>
              <a:rPr lang="en-US" dirty="0" smtClean="0"/>
              <a:t>Improve </a:t>
            </a:r>
            <a:r>
              <a:rPr lang="en-US" dirty="0"/>
              <a:t>security at collection points.</a:t>
            </a:r>
          </a:p>
          <a:p>
            <a:pPr marL="457200" indent="-457200">
              <a:buFont typeface="Arial" panose="020B0604020202020204" pitchFamily="34" charset="0"/>
              <a:buChar char="•"/>
            </a:pPr>
            <a:r>
              <a:rPr lang="en-US" dirty="0" smtClean="0"/>
              <a:t>Introduce </a:t>
            </a:r>
            <a:r>
              <a:rPr lang="en-US" dirty="0"/>
              <a:t>a ban on cash </a:t>
            </a:r>
            <a:r>
              <a:rPr lang="en-US" dirty="0" smtClean="0"/>
              <a:t>transactions.</a:t>
            </a:r>
            <a:endParaRPr lang="en-US" dirty="0"/>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 y="5352265"/>
            <a:ext cx="1482390" cy="1505735"/>
          </a:xfrm>
          <a:prstGeom prst="rect">
            <a:avLst/>
          </a:prstGeom>
        </p:spPr>
      </p:pic>
    </p:spTree>
    <p:extLst>
      <p:ext uri="{BB962C8B-B14F-4D97-AF65-F5344CB8AC3E}">
        <p14:creationId xmlns:p14="http://schemas.microsoft.com/office/powerpoint/2010/main" val="2103508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6866</TotalTime>
  <Words>3198</Words>
  <Application>Microsoft Office PowerPoint</Application>
  <PresentationFormat>On-screen Show (4:3)</PresentationFormat>
  <Paragraphs>485</Paragraphs>
  <Slides>52</Slides>
  <Notes>52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Unique comprehensive analysis</vt:lpstr>
      <vt:lpstr>2012 EU WEEE flows</vt:lpstr>
      <vt:lpstr>2012 EU WEEE flows</vt:lpstr>
      <vt:lpstr>EU WEEE flows, 2012</vt:lpstr>
      <vt:lpstr>PowerPoint Presentation</vt:lpstr>
      <vt:lpstr>PowerPoint Presentation</vt:lpstr>
      <vt:lpstr>PowerPoint Presentation</vt:lpstr>
      <vt:lpstr>PowerPoint Presentation</vt:lpstr>
      <vt:lpstr>PowerPoint Presentation</vt:lpstr>
      <vt:lpstr>2012 EU WEEE flows</vt:lpstr>
      <vt:lpstr>Scavenging components</vt:lpstr>
      <vt:lpstr>Scavenging components</vt:lpstr>
      <vt:lpstr>2012 EU WEEE flows</vt:lpstr>
      <vt:lpstr>Economic impact on EU economy</vt:lpstr>
      <vt:lpstr>PowerPoint Presentation</vt:lpstr>
      <vt:lpstr>Cluster II</vt:lpstr>
      <vt:lpstr>Cluster II</vt:lpstr>
      <vt:lpstr>Cluster II</vt:lpstr>
      <vt:lpstr>Cluster II</vt:lpstr>
      <vt:lpstr>2012 EU WEEE flows</vt:lpstr>
      <vt:lpstr>PowerPoint Presentation</vt:lpstr>
      <vt:lpstr>2012 EU WEEE flows</vt:lpstr>
      <vt:lpstr>Cluster II</vt:lpstr>
      <vt:lpstr>PowerPoint Presentation</vt:lpstr>
      <vt:lpstr>Waste Classification Codes</vt:lpstr>
      <vt:lpstr>Cluster III</vt:lpstr>
      <vt:lpstr>Waste or used EEE? </vt:lpstr>
      <vt:lpstr>Cluster III</vt:lpstr>
      <vt:lpstr>Cluster III</vt:lpstr>
      <vt:lpstr>Financial penalties</vt:lpstr>
      <vt:lpstr>Cluster III</vt:lpstr>
      <vt:lpstr>Where is the gap?</vt:lpstr>
      <vt:lpstr>WEEE routes</vt:lpstr>
      <vt:lpstr>2012 EU WEEE flows</vt:lpstr>
      <vt:lpstr>More enforcement?</vt:lpstr>
      <vt:lpstr>Main types of violations</vt:lpstr>
      <vt:lpstr>Modus operandi</vt:lpstr>
      <vt:lpstr>PowerPoint Presentation</vt:lpstr>
      <vt:lpstr>Cluster IV</vt:lpstr>
      <vt:lpstr>CONOPS (Concept of Operations)</vt:lpstr>
      <vt:lpstr>Cluster IV</vt:lpstr>
      <vt:lpstr>Cluster IV</vt:lpstr>
      <vt:lpstr>Cluster IV</vt:lpstr>
      <vt:lpstr>Roadmap</vt:lpstr>
      <vt:lpstr>The CWIT roadmap</vt:lpstr>
      <vt:lpstr>Are these numbers more plausible?</vt:lpstr>
      <vt:lpstr>Are these numbers more plausible?</vt:lpstr>
      <vt:lpstr>Thank you! Here is more information:</vt:lpstr>
      <vt:lpstr>PowerPoint Presentation</vt:lpstr>
      <vt:lpstr>UNU E-waste Quantifications: Products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Countering WEEE Illegal Trade  CWIT Project</dc:title>
  <dc:creator>UNU Jaco Huisman</dc:creator>
  <cp:lastModifiedBy>Jaco0742</cp:lastModifiedBy>
  <cp:revision>377</cp:revision>
  <cp:lastPrinted>2015-09-29T14:37:39Z</cp:lastPrinted>
  <dcterms:created xsi:type="dcterms:W3CDTF">2013-12-10T14:59:55Z</dcterms:created>
  <dcterms:modified xsi:type="dcterms:W3CDTF">2015-10-01T09:43:46Z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01ac616a-beea-46f5-bd75-b2f2c1194695</vt:lpwstr>
  </property>
  <property fmtid="{D5CDD505-2E9C-101B-9397-08002B2CF9AE}" pid="3" name="InterpolClassification">
    <vt:lpwstr>Unclassified</vt:lpwstr>
  </property>
</Properties>
</file>